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56" r:id="rId2"/>
    <p:sldId id="265" r:id="rId3"/>
    <p:sldId id="266" r:id="rId4"/>
    <p:sldId id="267" r:id="rId5"/>
    <p:sldId id="262" r:id="rId6"/>
    <p:sldId id="268" r:id="rId7"/>
    <p:sldId id="263" r:id="rId8"/>
    <p:sldId id="272" r:id="rId9"/>
    <p:sldId id="264" r:id="rId10"/>
    <p:sldId id="271" r:id="rId11"/>
    <p:sldId id="270" r:id="rId12"/>
    <p:sldId id="273" r:id="rId13"/>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autoAdjust="0"/>
    <p:restoredTop sz="61043" autoAdjust="0"/>
  </p:normalViewPr>
  <p:slideViewPr>
    <p:cSldViewPr snapToGrid="0" snapToObjects="1">
      <p:cViewPr>
        <p:scale>
          <a:sx n="71" d="100"/>
          <a:sy n="71" d="100"/>
        </p:scale>
        <p:origin x="-114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A98603-17E0-49F2-BDCE-66EE55BDAA98}" type="datetimeFigureOut">
              <a:rPr lang="en-GB" smtClean="0"/>
              <a:t>11/09/2014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73CE72F-229B-4547-ADDB-3F880E8630BF}" type="slidenum">
              <a:rPr lang="en-GB" smtClean="0"/>
              <a:t>‹#›</a:t>
            </a:fld>
            <a:endParaRPr lang="en-GB"/>
          </a:p>
        </p:txBody>
      </p:sp>
    </p:spTree>
    <p:extLst>
      <p:ext uri="{BB962C8B-B14F-4D97-AF65-F5344CB8AC3E}">
        <p14:creationId xmlns:p14="http://schemas.microsoft.com/office/powerpoint/2010/main" val="42765022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These can be found in the ‘Worshipping the Gods’ section of the museum as well as in the corridor by the sacred spring.</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r>
              <a:rPr lang="en-US" dirty="0" smtClean="0">
                <a:latin typeface="Calibri" pitchFamily="34" charset="0"/>
              </a:rPr>
              <a:t>The museum’s interactive displays are particularly good for explaining how and why curses were used.</a:t>
            </a:r>
          </a:p>
          <a:p>
            <a:endParaRPr lang="en-US" dirty="0" smtClean="0">
              <a:latin typeface="Calibri" pitchFamily="34" charset="0"/>
            </a:endParaRPr>
          </a:p>
          <a:p>
            <a:r>
              <a:rPr lang="en-US" dirty="0" smtClean="0">
                <a:latin typeface="Calibri" pitchFamily="34" charset="0"/>
              </a:rPr>
              <a:t>If this presentation is projected onto a Whiteboard, teachers and students can identify the individual words on the curse tablets using </a:t>
            </a:r>
            <a:r>
              <a:rPr lang="en-US" dirty="0" err="1" smtClean="0">
                <a:latin typeface="Calibri" pitchFamily="34" charset="0"/>
              </a:rPr>
              <a:t>coloured</a:t>
            </a:r>
            <a:r>
              <a:rPr lang="en-US" dirty="0" smtClean="0">
                <a:latin typeface="Calibri" pitchFamily="34" charset="0"/>
              </a:rPr>
              <a:t> marker-pens.</a:t>
            </a:r>
          </a:p>
          <a:p>
            <a:endParaRPr lang="en-US" dirty="0" smtClean="0">
              <a:latin typeface="Calibri" pitchFamily="34" charset="0"/>
            </a:endParaRPr>
          </a:p>
          <a:p>
            <a:r>
              <a:rPr lang="en-US" dirty="0" smtClean="0">
                <a:latin typeface="Calibri" pitchFamily="34" charset="0"/>
              </a:rPr>
              <a:t>The final slide is designed to be printed out as a reference sheet, and students may like to use the table of letter forms for creating their own curses in either English or Latin.</a:t>
            </a:r>
          </a:p>
          <a:p>
            <a:endParaRPr lang="en-GB" dirty="0"/>
          </a:p>
        </p:txBody>
      </p:sp>
      <p:sp>
        <p:nvSpPr>
          <p:cNvPr id="4" name="Slide Number Placeholder 3"/>
          <p:cNvSpPr>
            <a:spLocks noGrp="1"/>
          </p:cNvSpPr>
          <p:nvPr>
            <p:ph type="sldNum" sz="quarter" idx="10"/>
          </p:nvPr>
        </p:nvSpPr>
        <p:spPr/>
        <p:txBody>
          <a:bodyPr/>
          <a:lstStyle/>
          <a:p>
            <a:fld id="{473CE72F-229B-4547-ADDB-3F880E8630BF}" type="slidenum">
              <a:rPr lang="en-GB" smtClean="0"/>
              <a:t>1</a:t>
            </a:fld>
            <a:endParaRPr lang="en-GB"/>
          </a:p>
        </p:txBody>
      </p:sp>
    </p:spTree>
    <p:extLst>
      <p:ext uri="{BB962C8B-B14F-4D97-AF65-F5344CB8AC3E}">
        <p14:creationId xmlns:p14="http://schemas.microsoft.com/office/powerpoint/2010/main" val="2468926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latin typeface="Calibri" pitchFamily="34" charset="0"/>
              </a:rPr>
              <a:t>In 1979-80, 130 curse tablets were found in the Sacred Spring, adding to the two (including the </a:t>
            </a:r>
            <a:r>
              <a:rPr lang="en-US" sz="1200" dirty="0" err="1" smtClean="0">
                <a:latin typeface="Calibri" pitchFamily="34" charset="0"/>
              </a:rPr>
              <a:t>Vilbia</a:t>
            </a:r>
            <a:r>
              <a:rPr lang="en-US" sz="1200" dirty="0" smtClean="0">
                <a:latin typeface="Calibri" pitchFamily="34" charset="0"/>
              </a:rPr>
              <a:t> curse, </a:t>
            </a:r>
            <a:r>
              <a:rPr lang="en-US" sz="1200" b="1" dirty="0" smtClean="0">
                <a:latin typeface="Calibri" pitchFamily="34" charset="0"/>
              </a:rPr>
              <a:t>C1</a:t>
            </a:r>
            <a:r>
              <a:rPr lang="en-US" sz="1200" dirty="0" smtClean="0">
                <a:latin typeface="Calibri" pitchFamily="34" charset="0"/>
              </a:rPr>
              <a:t>) known from the 19</a:t>
            </a:r>
            <a:r>
              <a:rPr lang="en-US" sz="1200" baseline="30000" dirty="0" smtClean="0">
                <a:latin typeface="Calibri" pitchFamily="34" charset="0"/>
              </a:rPr>
              <a:t>th</a:t>
            </a:r>
            <a:r>
              <a:rPr lang="en-US" sz="1200" dirty="0" smtClean="0">
                <a:latin typeface="Calibri" pitchFamily="34" charset="0"/>
              </a:rPr>
              <a:t> century.</a:t>
            </a:r>
          </a:p>
          <a:p>
            <a:endParaRPr lang="en-US" sz="1200" dirty="0" smtClean="0">
              <a:latin typeface="Calibri" pitchFamily="34" charset="0"/>
            </a:endParaRPr>
          </a:p>
          <a:p>
            <a:r>
              <a:rPr lang="en-US" sz="1200" dirty="0" smtClean="0">
                <a:latin typeface="Calibri" pitchFamily="34" charset="0"/>
              </a:rPr>
              <a:t>They are written in various scripts, but no two are in the same handwriting.</a:t>
            </a:r>
          </a:p>
          <a:p>
            <a:endParaRPr lang="en-US" sz="1200" dirty="0" smtClean="0">
              <a:latin typeface="Calibri" pitchFamily="34" charset="0"/>
            </a:endParaRPr>
          </a:p>
          <a:p>
            <a:r>
              <a:rPr lang="en-US" sz="1200" dirty="0" smtClean="0">
                <a:latin typeface="Calibri" pitchFamily="34" charset="0"/>
              </a:rPr>
              <a:t>Most are cursing a thief, and the articles which have been stolen suggest that the curse writers were not wealthy and could not afford to pay a slave (</a:t>
            </a:r>
            <a:r>
              <a:rPr lang="en-US" sz="1200" i="1" dirty="0" err="1" smtClean="0">
                <a:latin typeface="Calibri" pitchFamily="34" charset="0"/>
              </a:rPr>
              <a:t>capsarius</a:t>
            </a:r>
            <a:r>
              <a:rPr lang="en-US" sz="1200" dirty="0" smtClean="0">
                <a:latin typeface="Calibri" pitchFamily="34" charset="0"/>
              </a:rPr>
              <a:t>) to guard their property while they were in the bath-house.</a:t>
            </a:r>
          </a:p>
          <a:p>
            <a:endParaRPr lang="en-US" sz="1200" dirty="0" smtClean="0">
              <a:latin typeface="Calibri" pitchFamily="34" charset="0"/>
            </a:endParaRPr>
          </a:p>
          <a:p>
            <a:r>
              <a:rPr lang="en-US" sz="1200" dirty="0" smtClean="0">
                <a:latin typeface="Calibri" pitchFamily="34" charset="0"/>
              </a:rPr>
              <a:t>More than 140 names are recorded on the tablets.  Evidence from the handwriting and the style of people’s names suggests that the curses mostly belong to the late 2</a:t>
            </a:r>
            <a:r>
              <a:rPr lang="en-US" sz="1200" baseline="30000" dirty="0" smtClean="0">
                <a:latin typeface="Calibri" pitchFamily="34" charset="0"/>
              </a:rPr>
              <a:t>nd</a:t>
            </a:r>
            <a:r>
              <a:rPr lang="en-US" sz="1200" dirty="0" smtClean="0">
                <a:latin typeface="Calibri" pitchFamily="34" charset="0"/>
              </a:rPr>
              <a:t> to 4</a:t>
            </a:r>
            <a:r>
              <a:rPr lang="en-US" sz="1200" baseline="30000" dirty="0" smtClean="0">
                <a:latin typeface="Calibri" pitchFamily="34" charset="0"/>
              </a:rPr>
              <a:t>th</a:t>
            </a:r>
            <a:r>
              <a:rPr lang="en-US" sz="1200" dirty="0" smtClean="0">
                <a:latin typeface="Calibri" pitchFamily="34" charset="0"/>
              </a:rPr>
              <a:t> centuries A.D.</a:t>
            </a:r>
          </a:p>
          <a:p>
            <a:endParaRPr lang="en-US" sz="1200" dirty="0" smtClean="0">
              <a:latin typeface="Calibri" pitchFamily="34" charset="0"/>
            </a:endParaRPr>
          </a:p>
          <a:p>
            <a:r>
              <a:rPr lang="en-US" sz="1200" dirty="0" smtClean="0">
                <a:latin typeface="Calibri" pitchFamily="34" charset="0"/>
              </a:rPr>
              <a:t>It was believed that writing on lead tablets could influence the actions or welfare of people by supernatural means.  Tacitus describes how curses contributed to the unexpected death of </a:t>
            </a:r>
            <a:r>
              <a:rPr lang="en-US" sz="1200" dirty="0" err="1" smtClean="0">
                <a:latin typeface="Calibri" pitchFamily="34" charset="0"/>
              </a:rPr>
              <a:t>Germanicus</a:t>
            </a:r>
            <a:r>
              <a:rPr lang="en-US" sz="1200" dirty="0" smtClean="0">
                <a:latin typeface="Calibri" pitchFamily="34" charset="0"/>
              </a:rPr>
              <a:t>, a relative of the Emperor Tiberius, in A.D. 19 </a:t>
            </a:r>
            <a:r>
              <a:rPr lang="en-US" sz="1200" i="1" dirty="0" smtClean="0">
                <a:latin typeface="Calibri" pitchFamily="34" charset="0"/>
              </a:rPr>
              <a:t>(Annals ii 69</a:t>
            </a:r>
            <a:r>
              <a:rPr lang="en-US" sz="1200" dirty="0" smtClean="0">
                <a:latin typeface="Calibri" pitchFamily="34" charset="0"/>
              </a:rPr>
              <a:t>).</a:t>
            </a:r>
            <a:r>
              <a:rPr lang="en-US" sz="1200" i="1" dirty="0" smtClean="0">
                <a:latin typeface="Calibri" pitchFamily="34" charset="0"/>
              </a:rPr>
              <a:t> </a:t>
            </a:r>
            <a:endParaRPr lang="en-US" sz="1200" dirty="0" smtClean="0">
              <a:latin typeface="Calibri" pitchFamily="34" charset="0"/>
            </a:endParaRPr>
          </a:p>
          <a:p>
            <a:endParaRPr lang="en-US" sz="1200" dirty="0" smtClean="0">
              <a:latin typeface="Calibri" pitchFamily="34" charset="0"/>
            </a:endParaRPr>
          </a:p>
          <a:p>
            <a:r>
              <a:rPr lang="en-US" sz="1200" i="1" dirty="0" err="1" smtClean="0">
                <a:latin typeface="Calibri" pitchFamily="34" charset="0"/>
              </a:rPr>
              <a:t>Defixio</a:t>
            </a:r>
            <a:r>
              <a:rPr lang="en-US" sz="1200" i="1" dirty="0" smtClean="0">
                <a:latin typeface="Calibri" pitchFamily="34" charset="0"/>
              </a:rPr>
              <a:t> </a:t>
            </a:r>
            <a:r>
              <a:rPr lang="en-US" sz="1200" dirty="0" smtClean="0">
                <a:latin typeface="Calibri" pitchFamily="34" charset="0"/>
              </a:rPr>
              <a:t>(a curse) comes from the Latin </a:t>
            </a:r>
            <a:r>
              <a:rPr lang="en-US" sz="1200" b="1" dirty="0" smtClean="0">
                <a:latin typeface="Calibri" pitchFamily="34" charset="0"/>
              </a:rPr>
              <a:t>verb </a:t>
            </a:r>
            <a:r>
              <a:rPr lang="en-US" sz="1200" b="1" i="1" dirty="0" err="1" smtClean="0">
                <a:latin typeface="Calibri" pitchFamily="34" charset="0"/>
              </a:rPr>
              <a:t>defigere</a:t>
            </a:r>
            <a:r>
              <a:rPr lang="en-US" sz="1200" b="1" i="1" dirty="0" smtClean="0">
                <a:latin typeface="Calibri" pitchFamily="34" charset="0"/>
              </a:rPr>
              <a:t> </a:t>
            </a:r>
            <a:r>
              <a:rPr lang="en-US" sz="1200" b="1" dirty="0" smtClean="0">
                <a:latin typeface="Calibri" pitchFamily="34" charset="0"/>
              </a:rPr>
              <a:t>= ‘to fasten, fix’.</a:t>
            </a:r>
          </a:p>
          <a:p>
            <a:r>
              <a:rPr lang="en-US" sz="1200" b="1" dirty="0" smtClean="0">
                <a:latin typeface="Calibri" pitchFamily="34" charset="0"/>
              </a:rPr>
              <a:t>This word does not appear on the Bath curse </a:t>
            </a:r>
            <a:r>
              <a:rPr lang="en-US" sz="1200" dirty="0" smtClean="0">
                <a:latin typeface="Calibri" pitchFamily="34" charset="0"/>
              </a:rPr>
              <a:t>tablets, but we find the words </a:t>
            </a:r>
            <a:r>
              <a:rPr lang="en-US" sz="1200" i="1" dirty="0" err="1" smtClean="0">
                <a:latin typeface="Calibri" pitchFamily="34" charset="0"/>
              </a:rPr>
              <a:t>devotio</a:t>
            </a:r>
            <a:r>
              <a:rPr lang="en-US" sz="1200" i="1" dirty="0" smtClean="0">
                <a:latin typeface="Calibri" pitchFamily="34" charset="0"/>
              </a:rPr>
              <a:t>, ex[s]</a:t>
            </a:r>
            <a:r>
              <a:rPr lang="en-US" sz="1200" i="1" dirty="0" err="1" smtClean="0">
                <a:latin typeface="Calibri" pitchFamily="34" charset="0"/>
              </a:rPr>
              <a:t>ecratio</a:t>
            </a:r>
            <a:r>
              <a:rPr lang="en-US" sz="1200" i="1" dirty="0" smtClean="0">
                <a:latin typeface="Calibri" pitchFamily="34" charset="0"/>
              </a:rPr>
              <a:t> </a:t>
            </a:r>
            <a:r>
              <a:rPr lang="en-US" sz="1200" dirty="0" smtClean="0">
                <a:latin typeface="Calibri" pitchFamily="34" charset="0"/>
              </a:rPr>
              <a:t>and </a:t>
            </a:r>
            <a:r>
              <a:rPr lang="en-US" sz="1200" i="1" dirty="0" err="1" smtClean="0">
                <a:latin typeface="Calibri" pitchFamily="34" charset="0"/>
              </a:rPr>
              <a:t>donatio</a:t>
            </a:r>
            <a:r>
              <a:rPr lang="en-US" sz="1200" dirty="0" smtClean="0">
                <a:latin typeface="Calibri" pitchFamily="34" charset="0"/>
              </a:rPr>
              <a:t>.</a:t>
            </a:r>
          </a:p>
          <a:p>
            <a:endParaRPr lang="en-US" sz="1200" dirty="0" smtClean="0">
              <a:latin typeface="Calibri" pitchFamily="34" charset="0"/>
            </a:endParaRPr>
          </a:p>
          <a:p>
            <a:r>
              <a:rPr lang="en-US" sz="1200" dirty="0" smtClean="0">
                <a:latin typeface="Calibri" pitchFamily="34" charset="0"/>
              </a:rPr>
              <a:t>The tablets might also include otherwise meaningless ‘magic’ words  such as </a:t>
            </a:r>
            <a:r>
              <a:rPr lang="en-US" sz="1200" i="1" dirty="0" err="1" smtClean="0">
                <a:latin typeface="Calibri" pitchFamily="34" charset="0"/>
              </a:rPr>
              <a:t>bescu</a:t>
            </a:r>
            <a:r>
              <a:rPr lang="en-US" sz="1200" dirty="0" smtClean="0">
                <a:latin typeface="Calibri" pitchFamily="34" charset="0"/>
              </a:rPr>
              <a:t>, </a:t>
            </a:r>
            <a:r>
              <a:rPr lang="en-US" sz="1200" i="1" dirty="0" err="1" smtClean="0">
                <a:latin typeface="Calibri" pitchFamily="34" charset="0"/>
              </a:rPr>
              <a:t>berebescu</a:t>
            </a:r>
            <a:r>
              <a:rPr lang="en-US" sz="1200" i="1" dirty="0" smtClean="0">
                <a:latin typeface="Calibri" pitchFamily="34" charset="0"/>
              </a:rPr>
              <a:t> </a:t>
            </a:r>
            <a:r>
              <a:rPr lang="en-US" sz="1200" dirty="0" smtClean="0">
                <a:latin typeface="Calibri" pitchFamily="34" charset="0"/>
              </a:rPr>
              <a:t>or </a:t>
            </a:r>
            <a:r>
              <a:rPr lang="en-US" sz="1200" i="1" dirty="0" err="1" smtClean="0">
                <a:latin typeface="Calibri" pitchFamily="34" charset="0"/>
              </a:rPr>
              <a:t>bazagra</a:t>
            </a:r>
            <a:r>
              <a:rPr lang="en-US" sz="1200" dirty="0" smtClean="0">
                <a:latin typeface="Calibri" pitchFamily="34" charset="0"/>
              </a:rPr>
              <a:t>, which were thought to add potency to the curse (a bit like a magician saying </a:t>
            </a:r>
            <a:r>
              <a:rPr lang="en-US" sz="1200" i="1" dirty="0" smtClean="0">
                <a:latin typeface="Calibri" pitchFamily="34" charset="0"/>
              </a:rPr>
              <a:t>abracadabra</a:t>
            </a:r>
            <a:r>
              <a:rPr lang="en-US" sz="1200" dirty="0" smtClean="0">
                <a:latin typeface="Calibri" pitchFamily="34" charset="0"/>
              </a:rPr>
              <a:t> or </a:t>
            </a:r>
            <a:r>
              <a:rPr lang="en-US" sz="1200" i="1" dirty="0" smtClean="0">
                <a:latin typeface="Calibri" pitchFamily="34" charset="0"/>
              </a:rPr>
              <a:t>hocus pocus</a:t>
            </a:r>
            <a:r>
              <a:rPr lang="en-US" sz="1200" dirty="0" smtClean="0">
                <a:latin typeface="Calibri" pitchFamily="34" charset="0"/>
              </a:rPr>
              <a:t>!)</a:t>
            </a:r>
          </a:p>
          <a:p>
            <a:endParaRPr lang="en-US" sz="1200" dirty="0" smtClean="0">
              <a:latin typeface="Calibri" pitchFamily="34" charset="0"/>
            </a:endParaRPr>
          </a:p>
          <a:p>
            <a:r>
              <a:rPr lang="en-US" sz="1200" dirty="0" smtClean="0">
                <a:latin typeface="Calibri" pitchFamily="34" charset="0"/>
              </a:rPr>
              <a:t>We do not know whether the curse tablets were successful in identifying and punishing culprits, but the fact that the practice continued for 2 centuries suggests that people believed it worked!</a:t>
            </a:r>
          </a:p>
          <a:p>
            <a:endParaRPr lang="en-US" sz="1200" dirty="0" smtClean="0">
              <a:latin typeface="Calibri" pitchFamily="34" charset="0"/>
            </a:endParaRPr>
          </a:p>
          <a:p>
            <a:r>
              <a:rPr lang="en-US" sz="1200" dirty="0" smtClean="0">
                <a:latin typeface="Calibri" pitchFamily="34" charset="0"/>
              </a:rPr>
              <a:t>Names of possible offenders are suggested to the goddess and she is asked to exact the goods or their equivalent in blood from the culprit.</a:t>
            </a:r>
          </a:p>
          <a:p>
            <a:endParaRPr lang="en-US" sz="1200" dirty="0" smtClean="0">
              <a:latin typeface="Calibri" pitchFamily="34" charset="0"/>
            </a:endParaRPr>
          </a:p>
          <a:p>
            <a:endParaRPr lang="en-GB" b="1" dirty="0"/>
          </a:p>
        </p:txBody>
      </p:sp>
      <p:sp>
        <p:nvSpPr>
          <p:cNvPr id="4" name="Slide Number Placeholder 3"/>
          <p:cNvSpPr>
            <a:spLocks noGrp="1"/>
          </p:cNvSpPr>
          <p:nvPr>
            <p:ph type="sldNum" sz="quarter" idx="10"/>
          </p:nvPr>
        </p:nvSpPr>
        <p:spPr/>
        <p:txBody>
          <a:bodyPr/>
          <a:lstStyle/>
          <a:p>
            <a:fld id="{473CE72F-229B-4547-ADDB-3F880E8630BF}" type="slidenum">
              <a:rPr lang="en-GB" smtClean="0"/>
              <a:t>2</a:t>
            </a:fld>
            <a:endParaRPr lang="en-GB"/>
          </a:p>
        </p:txBody>
      </p:sp>
    </p:spTree>
    <p:extLst>
      <p:ext uri="{BB962C8B-B14F-4D97-AF65-F5344CB8AC3E}">
        <p14:creationId xmlns:p14="http://schemas.microsoft.com/office/powerpoint/2010/main" val="21508296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73CE72F-229B-4547-ADDB-3F880E8630BF}" type="slidenum">
              <a:rPr lang="en-GB" smtClean="0"/>
              <a:t>9</a:t>
            </a:fld>
            <a:endParaRPr lang="en-GB"/>
          </a:p>
        </p:txBody>
      </p:sp>
    </p:spTree>
    <p:extLst>
      <p:ext uri="{BB962C8B-B14F-4D97-AF65-F5344CB8AC3E}">
        <p14:creationId xmlns:p14="http://schemas.microsoft.com/office/powerpoint/2010/main" val="27493248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20F76377-0CF7-4445-935B-4F0E57F87A0A}" type="datetimeFigureOut">
              <a:rPr lang="en-US"/>
              <a:pPr>
                <a:defRPr/>
              </a:pPr>
              <a:t>9/11/2014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7A8192D-E597-4191-B0C8-E184CDC9807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71F7176-9154-48FD-9AFB-AE67771D6260}" type="datetimeFigureOut">
              <a:rPr lang="en-US"/>
              <a:pPr>
                <a:defRPr/>
              </a:pPr>
              <a:t>9/11/2014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FE5F8D3-CD44-42E4-8C23-909CEAC9371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FD07995-4504-4C2A-874C-9DEBDBFAD295}" type="datetimeFigureOut">
              <a:rPr lang="en-US"/>
              <a:pPr>
                <a:defRPr/>
              </a:pPr>
              <a:t>9/11/2014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54AD6C5-63C3-4020-9A99-75EEBE387C8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5AE3F47-95FC-4500-9130-EF1FF5ECACB8}" type="datetimeFigureOut">
              <a:rPr lang="en-US"/>
              <a:pPr>
                <a:defRPr/>
              </a:pPr>
              <a:t>9/11/2014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DC68A28-D86D-4ADB-A7C7-0706C469265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6EC4226-8A98-4493-B0F8-BC230672C854}" type="datetimeFigureOut">
              <a:rPr lang="en-US"/>
              <a:pPr>
                <a:defRPr/>
              </a:pPr>
              <a:t>9/11/2014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6972C0B-2C88-46AC-BA0D-DE5881B9C88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BA695F20-71A5-4CBB-A563-88CB895D02E9}" type="datetimeFigureOut">
              <a:rPr lang="en-US"/>
              <a:pPr>
                <a:defRPr/>
              </a:pPr>
              <a:t>9/11/2014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E55DE37-F8A9-4ACF-BF10-F11456BB67B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8485DFC-ECC8-4A8B-87CD-4AF2CD08FB70}" type="datetimeFigureOut">
              <a:rPr lang="en-US"/>
              <a:pPr>
                <a:defRPr/>
              </a:pPr>
              <a:t>9/11/2014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33C5BC8B-3DF6-48C3-8590-DB9EEEDFAF0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932ECED1-2D44-470C-A5B4-49D296871FED}" type="datetimeFigureOut">
              <a:rPr lang="en-US"/>
              <a:pPr>
                <a:defRPr/>
              </a:pPr>
              <a:t>9/11/2014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2401F9A-B393-494B-92C0-1AFA9F4149A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D5EC596-E90C-4221-9107-88BC20A0FEF3}" type="datetimeFigureOut">
              <a:rPr lang="en-US"/>
              <a:pPr>
                <a:defRPr/>
              </a:pPr>
              <a:t>9/11/2014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5578A226-D75C-43DD-B349-11E3FE9106A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07146C0-C205-4599-A5CC-B71933BF4842}" type="datetimeFigureOut">
              <a:rPr lang="en-US"/>
              <a:pPr>
                <a:defRPr/>
              </a:pPr>
              <a:t>9/11/2014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A480834-442B-476A-8159-EF6FCEE7221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27553D8-86DC-4324-B582-3EAD2D8CB9C3}" type="datetimeFigureOut">
              <a:rPr lang="en-US"/>
              <a:pPr>
                <a:defRPr/>
              </a:pPr>
              <a:t>9/11/2014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E883799-3F62-4196-A5DB-FAAA7BD098B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endParaRPr lang="en-US"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C4885401-36A9-462B-8E5D-5F14E48DC704}" type="datetimeFigureOut">
              <a:rPr lang="en-US"/>
              <a:pPr>
                <a:defRPr/>
              </a:pPr>
              <a:t>9/11/2014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12EAD7D2-F648-4792-8633-F245F955607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7" Type="http://schemas.openxmlformats.org/officeDocument/2006/relationships/image" Target="../media/image14.jpeg"/><Relationship Id="rId2" Type="http://schemas.openxmlformats.org/officeDocument/2006/relationships/image" Target="../media/image10.jpeg"/><Relationship Id="rId1" Type="http://schemas.openxmlformats.org/officeDocument/2006/relationships/slideLayout" Target="../slideLayouts/slideLayout7.xml"/><Relationship Id="rId6" Type="http://schemas.openxmlformats.org/officeDocument/2006/relationships/image" Target="../media/image13.jpeg"/><Relationship Id="rId5" Type="http://schemas.openxmlformats.org/officeDocument/2006/relationships/image" Target="../media/image6.jpeg"/><Relationship Id="rId4" Type="http://schemas.openxmlformats.org/officeDocument/2006/relationships/image" Target="../media/image12.jpeg"/></Relationships>
</file>

<file path=ppt/slides/_rels/slide1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286654"/>
            <a:ext cx="8788400" cy="1752600"/>
          </a:xfrm>
        </p:spPr>
        <p:txBody>
          <a:bodyPr rtlCol="0">
            <a:normAutofit/>
          </a:bodyPr>
          <a:lstStyle/>
          <a:p>
            <a:pPr eaLnBrk="1" fontAlgn="auto" hangingPunct="1">
              <a:spcAft>
                <a:spcPts val="0"/>
              </a:spcAft>
              <a:buFont typeface="Arial"/>
              <a:buNone/>
              <a:defRPr/>
            </a:pPr>
            <a:endParaRPr lang="en-US" dirty="0" smtClean="0"/>
          </a:p>
          <a:p>
            <a:pPr eaLnBrk="1" fontAlgn="auto" hangingPunct="1">
              <a:spcAft>
                <a:spcPts val="0"/>
              </a:spcAft>
              <a:buFont typeface="Arial"/>
              <a:buNone/>
              <a:defRPr/>
            </a:pPr>
            <a:endParaRPr lang="en-US" dirty="0"/>
          </a:p>
        </p:txBody>
      </p:sp>
      <p:pic>
        <p:nvPicPr>
          <p:cNvPr id="1026" name="Picture 2" descr="S:\Heritage Services\Learning &amp; Programmes\Classics for web\Classics for web\curses on blue 300 pix high.jpg"/>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985676" y="2421125"/>
            <a:ext cx="5156206" cy="338228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685800" y="660400"/>
            <a:ext cx="7772400" cy="1470025"/>
          </a:xfrm>
        </p:spPr>
        <p:txBody>
          <a:bodyPr/>
          <a:lstStyle/>
          <a:p>
            <a:r>
              <a:rPr lang="en-GB" dirty="0" smtClean="0"/>
              <a:t>Curse tablets in the Roman Baths</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extBox 7"/>
          <p:cNvSpPr txBox="1">
            <a:spLocks noChangeArrowheads="1"/>
          </p:cNvSpPr>
          <p:nvPr/>
        </p:nvSpPr>
        <p:spPr bwMode="auto">
          <a:xfrm>
            <a:off x="80963" y="862013"/>
            <a:ext cx="633412" cy="368300"/>
          </a:xfrm>
          <a:prstGeom prst="rect">
            <a:avLst/>
          </a:prstGeom>
          <a:noFill/>
          <a:ln w="9525">
            <a:noFill/>
            <a:miter lim="800000"/>
            <a:headEnd/>
            <a:tailEnd/>
          </a:ln>
        </p:spPr>
        <p:txBody>
          <a:bodyPr>
            <a:spAutoFit/>
          </a:bodyPr>
          <a:lstStyle/>
          <a:p>
            <a:r>
              <a:rPr lang="en-US">
                <a:latin typeface="Calibri" pitchFamily="34" charset="0"/>
              </a:rPr>
              <a:t>   </a:t>
            </a:r>
            <a:endParaRPr lang="en-US" sz="3200">
              <a:latin typeface="Calibri" pitchFamily="34" charset="0"/>
            </a:endParaRPr>
          </a:p>
        </p:txBody>
      </p:sp>
      <p:sp>
        <p:nvSpPr>
          <p:cNvPr id="24578" name="TextBox 12"/>
          <p:cNvSpPr txBox="1">
            <a:spLocks noChangeArrowheads="1"/>
          </p:cNvSpPr>
          <p:nvPr/>
        </p:nvSpPr>
        <p:spPr bwMode="auto">
          <a:xfrm>
            <a:off x="398463" y="676275"/>
            <a:ext cx="631825" cy="369888"/>
          </a:xfrm>
          <a:prstGeom prst="rect">
            <a:avLst/>
          </a:prstGeom>
          <a:noFill/>
          <a:ln w="9525">
            <a:noFill/>
            <a:miter lim="800000"/>
            <a:headEnd/>
            <a:tailEnd/>
          </a:ln>
        </p:spPr>
        <p:txBody>
          <a:bodyPr>
            <a:spAutoFit/>
          </a:bodyPr>
          <a:lstStyle/>
          <a:p>
            <a:r>
              <a:rPr lang="en-US" b="1">
                <a:latin typeface="Calibri" pitchFamily="34" charset="0"/>
              </a:rPr>
              <a:t>C4</a:t>
            </a:r>
            <a:endParaRPr lang="en-US">
              <a:latin typeface="Calibri" pitchFamily="34" charset="0"/>
            </a:endParaRPr>
          </a:p>
        </p:txBody>
      </p:sp>
      <p:pic>
        <p:nvPicPr>
          <p:cNvPr id="24579" name="Picture 19" descr="Bathcurse23.jpe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1949450" y="65088"/>
            <a:ext cx="4810125" cy="2700337"/>
          </a:xfrm>
          <a:prstGeom prst="rect">
            <a:avLst/>
          </a:prstGeom>
          <a:noFill/>
          <a:ln w="9525">
            <a:noFill/>
            <a:miter lim="800000"/>
            <a:headEnd/>
            <a:tailEnd/>
          </a:ln>
        </p:spPr>
      </p:pic>
      <p:sp>
        <p:nvSpPr>
          <p:cNvPr id="24580" name="TextBox 4"/>
          <p:cNvSpPr txBox="1">
            <a:spLocks noChangeArrowheads="1"/>
          </p:cNvSpPr>
          <p:nvPr/>
        </p:nvSpPr>
        <p:spPr bwMode="auto">
          <a:xfrm>
            <a:off x="80963" y="2765425"/>
            <a:ext cx="3435350" cy="2600325"/>
          </a:xfrm>
          <a:prstGeom prst="rect">
            <a:avLst/>
          </a:prstGeom>
          <a:noFill/>
          <a:ln w="9525">
            <a:noFill/>
            <a:miter lim="800000"/>
            <a:headEnd/>
            <a:tailEnd/>
          </a:ln>
        </p:spPr>
        <p:txBody>
          <a:bodyPr>
            <a:spAutoFit/>
          </a:bodyPr>
          <a:lstStyle/>
          <a:p>
            <a:pPr>
              <a:spcAft>
                <a:spcPts val="600"/>
              </a:spcAft>
            </a:pPr>
            <a:r>
              <a:rPr lang="en-US" sz="2300" i="1">
                <a:latin typeface="Calibri" pitchFamily="34" charset="0"/>
              </a:rPr>
              <a:t>execro qui involaver-</a:t>
            </a:r>
          </a:p>
          <a:p>
            <a:pPr>
              <a:spcAft>
                <a:spcPts val="600"/>
              </a:spcAft>
            </a:pPr>
            <a:r>
              <a:rPr lang="en-US" sz="2300" i="1">
                <a:latin typeface="Calibri" pitchFamily="34" charset="0"/>
              </a:rPr>
              <a:t>-it qui Deomiorix de hos-</a:t>
            </a:r>
          </a:p>
          <a:p>
            <a:pPr>
              <a:spcAft>
                <a:spcPts val="600"/>
              </a:spcAft>
            </a:pPr>
            <a:r>
              <a:rPr lang="en-US" sz="2300" i="1">
                <a:latin typeface="Calibri" pitchFamily="34" charset="0"/>
              </a:rPr>
              <a:t>-[i]pitio suo perdiderit qui-</a:t>
            </a:r>
          </a:p>
          <a:p>
            <a:pPr>
              <a:spcAft>
                <a:spcPts val="600"/>
              </a:spcAft>
            </a:pPr>
            <a:r>
              <a:rPr lang="en-US" sz="2300" i="1">
                <a:latin typeface="Calibri" pitchFamily="34" charset="0"/>
              </a:rPr>
              <a:t>-cumque r[es] deus illum</a:t>
            </a:r>
          </a:p>
          <a:p>
            <a:pPr>
              <a:spcAft>
                <a:spcPts val="600"/>
              </a:spcAft>
            </a:pPr>
            <a:r>
              <a:rPr lang="en-US" sz="2300" i="1">
                <a:latin typeface="Calibri" pitchFamily="34" charset="0"/>
              </a:rPr>
              <a:t>inveniat sanguine et</a:t>
            </a:r>
          </a:p>
          <a:p>
            <a:pPr>
              <a:spcAft>
                <a:spcPts val="600"/>
              </a:spcAft>
            </a:pPr>
            <a:r>
              <a:rPr lang="en-US" sz="2300" i="1">
                <a:latin typeface="Calibri" pitchFamily="34" charset="0"/>
              </a:rPr>
              <a:t>vitae suae illud redemat</a:t>
            </a:r>
            <a:endParaRPr lang="en-US" sz="2300">
              <a:latin typeface="Calibri" pitchFamily="34" charset="0"/>
            </a:endParaRPr>
          </a:p>
        </p:txBody>
      </p:sp>
      <p:sp>
        <p:nvSpPr>
          <p:cNvPr id="24581" name="TextBox 5"/>
          <p:cNvSpPr txBox="1">
            <a:spLocks noChangeArrowheads="1"/>
          </p:cNvSpPr>
          <p:nvPr/>
        </p:nvSpPr>
        <p:spPr bwMode="auto">
          <a:xfrm>
            <a:off x="80963" y="5521325"/>
            <a:ext cx="8923337" cy="1154113"/>
          </a:xfrm>
          <a:prstGeom prst="rect">
            <a:avLst/>
          </a:prstGeom>
          <a:noFill/>
          <a:ln w="9525">
            <a:noFill/>
            <a:miter lim="800000"/>
            <a:headEnd/>
            <a:tailEnd/>
          </a:ln>
        </p:spPr>
        <p:txBody>
          <a:bodyPr>
            <a:spAutoFit/>
          </a:bodyPr>
          <a:lstStyle/>
          <a:p>
            <a:pPr>
              <a:spcAft>
                <a:spcPts val="600"/>
              </a:spcAft>
            </a:pPr>
            <a:r>
              <a:rPr lang="en-US" sz="2300" dirty="0">
                <a:solidFill>
                  <a:srgbClr val="002060"/>
                </a:solidFill>
                <a:latin typeface="Calibri" pitchFamily="34" charset="0"/>
              </a:rPr>
              <a:t>I curse (him) who has stolen, who has robbed </a:t>
            </a:r>
            <a:r>
              <a:rPr lang="en-US" sz="2300" dirty="0" err="1">
                <a:solidFill>
                  <a:srgbClr val="002060"/>
                </a:solidFill>
                <a:latin typeface="Calibri" pitchFamily="34" charset="0"/>
              </a:rPr>
              <a:t>Deomiorix</a:t>
            </a:r>
            <a:r>
              <a:rPr lang="en-US" sz="2300" dirty="0">
                <a:solidFill>
                  <a:srgbClr val="002060"/>
                </a:solidFill>
                <a:latin typeface="Calibri" pitchFamily="34" charset="0"/>
              </a:rPr>
              <a:t> from his house.  Whoever (stole his) property, the god is to find him.  Let him buy it back with his own life.</a:t>
            </a:r>
            <a:endParaRPr lang="en-US" dirty="0">
              <a:solidFill>
                <a:srgbClr val="002060"/>
              </a:solidFill>
              <a:latin typeface="Calibri" pitchFamily="34" charset="0"/>
            </a:endParaRPr>
          </a:p>
        </p:txBody>
      </p:sp>
      <p:sp>
        <p:nvSpPr>
          <p:cNvPr id="24582" name="TextBox 6"/>
          <p:cNvSpPr txBox="1">
            <a:spLocks noChangeArrowheads="1"/>
          </p:cNvSpPr>
          <p:nvPr/>
        </p:nvSpPr>
        <p:spPr bwMode="auto">
          <a:xfrm>
            <a:off x="4176713" y="2754313"/>
            <a:ext cx="4827587" cy="2246312"/>
          </a:xfrm>
          <a:prstGeom prst="rect">
            <a:avLst/>
          </a:prstGeom>
          <a:noFill/>
          <a:ln w="9525">
            <a:noFill/>
            <a:miter lim="800000"/>
            <a:headEnd/>
            <a:tailEnd/>
          </a:ln>
        </p:spPr>
        <p:txBody>
          <a:bodyPr>
            <a:spAutoFit/>
          </a:bodyPr>
          <a:lstStyle/>
          <a:p>
            <a:r>
              <a:rPr lang="en-US" sz="2000">
                <a:latin typeface="Calibri" pitchFamily="34" charset="0"/>
              </a:rPr>
              <a:t>For the Latin to be correct, Deomiorix should have put his name into the ACCUSATIVE case: ‘</a:t>
            </a:r>
            <a:r>
              <a:rPr lang="en-US" sz="2000" i="1">
                <a:latin typeface="Calibri" pitchFamily="34" charset="0"/>
              </a:rPr>
              <a:t>Deomiorigem</a:t>
            </a:r>
            <a:r>
              <a:rPr lang="en-US" sz="2000">
                <a:latin typeface="Calibri" pitchFamily="34" charset="0"/>
              </a:rPr>
              <a:t>’ to show that he is the object of the verb.</a:t>
            </a:r>
          </a:p>
          <a:p>
            <a:endParaRPr lang="en-US" sz="2000">
              <a:latin typeface="Calibri" pitchFamily="34" charset="0"/>
            </a:endParaRPr>
          </a:p>
          <a:p>
            <a:r>
              <a:rPr lang="en-US" sz="2000" i="1">
                <a:latin typeface="Calibri" pitchFamily="34" charset="0"/>
              </a:rPr>
              <a:t>Remember that the second line is written backwards!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58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extBox 7"/>
          <p:cNvSpPr txBox="1">
            <a:spLocks noChangeArrowheads="1"/>
          </p:cNvSpPr>
          <p:nvPr/>
        </p:nvSpPr>
        <p:spPr bwMode="auto">
          <a:xfrm>
            <a:off x="80963" y="862013"/>
            <a:ext cx="633412" cy="368300"/>
          </a:xfrm>
          <a:prstGeom prst="rect">
            <a:avLst/>
          </a:prstGeom>
          <a:noFill/>
          <a:ln w="9525">
            <a:noFill/>
            <a:miter lim="800000"/>
            <a:headEnd/>
            <a:tailEnd/>
          </a:ln>
        </p:spPr>
        <p:txBody>
          <a:bodyPr>
            <a:spAutoFit/>
          </a:bodyPr>
          <a:lstStyle/>
          <a:p>
            <a:r>
              <a:rPr lang="en-US" b="1">
                <a:latin typeface="Calibri" pitchFamily="34" charset="0"/>
              </a:rPr>
              <a:t>C1</a:t>
            </a:r>
            <a:r>
              <a:rPr lang="en-US">
                <a:latin typeface="Calibri" pitchFamily="34" charset="0"/>
              </a:rPr>
              <a:t>   </a:t>
            </a:r>
            <a:endParaRPr lang="en-US" sz="3200">
              <a:latin typeface="Calibri" pitchFamily="34" charset="0"/>
            </a:endParaRPr>
          </a:p>
        </p:txBody>
      </p:sp>
      <p:sp>
        <p:nvSpPr>
          <p:cNvPr id="25602" name="TextBox 8"/>
          <p:cNvSpPr txBox="1">
            <a:spLocks noChangeArrowheads="1"/>
          </p:cNvSpPr>
          <p:nvPr/>
        </p:nvSpPr>
        <p:spPr bwMode="auto">
          <a:xfrm>
            <a:off x="2894013" y="862013"/>
            <a:ext cx="542925" cy="368300"/>
          </a:xfrm>
          <a:prstGeom prst="rect">
            <a:avLst/>
          </a:prstGeom>
          <a:noFill/>
          <a:ln w="9525">
            <a:noFill/>
            <a:miter lim="800000"/>
            <a:headEnd/>
            <a:tailEnd/>
          </a:ln>
        </p:spPr>
        <p:txBody>
          <a:bodyPr>
            <a:spAutoFit/>
          </a:bodyPr>
          <a:lstStyle/>
          <a:p>
            <a:r>
              <a:rPr lang="en-US" b="1">
                <a:latin typeface="Calibri" pitchFamily="34" charset="0"/>
              </a:rPr>
              <a:t>C2a</a:t>
            </a:r>
          </a:p>
        </p:txBody>
      </p:sp>
      <p:sp>
        <p:nvSpPr>
          <p:cNvPr id="25603" name="TextBox 9"/>
          <p:cNvSpPr txBox="1">
            <a:spLocks noChangeArrowheads="1"/>
          </p:cNvSpPr>
          <p:nvPr/>
        </p:nvSpPr>
        <p:spPr bwMode="auto">
          <a:xfrm>
            <a:off x="0" y="0"/>
            <a:ext cx="3752850" cy="369888"/>
          </a:xfrm>
          <a:prstGeom prst="rect">
            <a:avLst/>
          </a:prstGeom>
          <a:noFill/>
          <a:ln w="9525">
            <a:noFill/>
            <a:miter lim="800000"/>
            <a:headEnd/>
            <a:tailEnd/>
          </a:ln>
        </p:spPr>
        <p:txBody>
          <a:bodyPr>
            <a:spAutoFit/>
          </a:bodyPr>
          <a:lstStyle/>
          <a:p>
            <a:r>
              <a:rPr lang="en-US" b="1" dirty="0">
                <a:solidFill>
                  <a:srgbClr val="002060"/>
                </a:solidFill>
                <a:latin typeface="Comic Sans MS" pitchFamily="66" charset="0"/>
              </a:rPr>
              <a:t>Curse tablets from </a:t>
            </a:r>
            <a:r>
              <a:rPr lang="en-US" b="1" dirty="0" smtClean="0">
                <a:solidFill>
                  <a:srgbClr val="002060"/>
                </a:solidFill>
                <a:latin typeface="Comic Sans MS" pitchFamily="66" charset="0"/>
              </a:rPr>
              <a:t>Bath</a:t>
            </a:r>
            <a:endParaRPr lang="en-US" b="1" dirty="0">
              <a:solidFill>
                <a:srgbClr val="002060"/>
              </a:solidFill>
              <a:latin typeface="Comic Sans MS" pitchFamily="66" charset="0"/>
            </a:endParaRPr>
          </a:p>
        </p:txBody>
      </p:sp>
      <p:sp>
        <p:nvSpPr>
          <p:cNvPr id="25604" name="TextBox 10"/>
          <p:cNvSpPr txBox="1">
            <a:spLocks noChangeArrowheads="1"/>
          </p:cNvSpPr>
          <p:nvPr/>
        </p:nvSpPr>
        <p:spPr bwMode="auto">
          <a:xfrm>
            <a:off x="0" y="4186238"/>
            <a:ext cx="633413" cy="368300"/>
          </a:xfrm>
          <a:prstGeom prst="rect">
            <a:avLst/>
          </a:prstGeom>
          <a:noFill/>
          <a:ln w="9525">
            <a:noFill/>
            <a:miter lim="800000"/>
            <a:headEnd/>
            <a:tailEnd/>
          </a:ln>
        </p:spPr>
        <p:txBody>
          <a:bodyPr>
            <a:spAutoFit/>
          </a:bodyPr>
          <a:lstStyle/>
          <a:p>
            <a:r>
              <a:rPr lang="en-US" b="1">
                <a:latin typeface="Calibri" pitchFamily="34" charset="0"/>
              </a:rPr>
              <a:t>C3</a:t>
            </a:r>
          </a:p>
        </p:txBody>
      </p:sp>
      <p:sp>
        <p:nvSpPr>
          <p:cNvPr id="25605" name="TextBox 11"/>
          <p:cNvSpPr txBox="1">
            <a:spLocks noChangeArrowheads="1"/>
          </p:cNvSpPr>
          <p:nvPr/>
        </p:nvSpPr>
        <p:spPr bwMode="auto">
          <a:xfrm>
            <a:off x="6053138" y="862013"/>
            <a:ext cx="701675" cy="368300"/>
          </a:xfrm>
          <a:prstGeom prst="rect">
            <a:avLst/>
          </a:prstGeom>
          <a:noFill/>
          <a:ln w="9525">
            <a:noFill/>
            <a:miter lim="800000"/>
            <a:headEnd/>
            <a:tailEnd/>
          </a:ln>
        </p:spPr>
        <p:txBody>
          <a:bodyPr>
            <a:spAutoFit/>
          </a:bodyPr>
          <a:lstStyle/>
          <a:p>
            <a:r>
              <a:rPr lang="en-US" b="1">
                <a:latin typeface="Calibri" pitchFamily="34" charset="0"/>
              </a:rPr>
              <a:t>C2b</a:t>
            </a:r>
          </a:p>
        </p:txBody>
      </p:sp>
      <p:sp>
        <p:nvSpPr>
          <p:cNvPr id="25606" name="TextBox 12"/>
          <p:cNvSpPr txBox="1">
            <a:spLocks noChangeArrowheads="1"/>
          </p:cNvSpPr>
          <p:nvPr/>
        </p:nvSpPr>
        <p:spPr bwMode="auto">
          <a:xfrm>
            <a:off x="3436938" y="4186238"/>
            <a:ext cx="631825" cy="646112"/>
          </a:xfrm>
          <a:prstGeom prst="rect">
            <a:avLst/>
          </a:prstGeom>
          <a:noFill/>
          <a:ln w="9525">
            <a:noFill/>
            <a:miter lim="800000"/>
            <a:headEnd/>
            <a:tailEnd/>
          </a:ln>
        </p:spPr>
        <p:txBody>
          <a:bodyPr>
            <a:spAutoFit/>
          </a:bodyPr>
          <a:lstStyle/>
          <a:p>
            <a:r>
              <a:rPr lang="en-US" b="1">
                <a:latin typeface="Calibri" pitchFamily="34" charset="0"/>
              </a:rPr>
              <a:t>C4</a:t>
            </a:r>
          </a:p>
          <a:p>
            <a:endParaRPr lang="en-US">
              <a:latin typeface="Calibri" pitchFamily="34" charset="0"/>
            </a:endParaRPr>
          </a:p>
        </p:txBody>
      </p:sp>
      <p:pic>
        <p:nvPicPr>
          <p:cNvPr id="25607" name="Picture 15" descr="Bathcurse21.jpe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3436938" y="0"/>
            <a:ext cx="2428875" cy="3094038"/>
          </a:xfrm>
          <a:prstGeom prst="rect">
            <a:avLst/>
          </a:prstGeom>
          <a:noFill/>
          <a:ln w="9525">
            <a:noFill/>
            <a:miter lim="800000"/>
            <a:headEnd/>
            <a:tailEnd/>
          </a:ln>
        </p:spPr>
      </p:pic>
      <p:pic>
        <p:nvPicPr>
          <p:cNvPr id="25608" name="Picture 16" descr="BathcurseVilbia.jpe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398463" y="369888"/>
            <a:ext cx="2586037" cy="2540000"/>
          </a:xfrm>
          <a:prstGeom prst="rect">
            <a:avLst/>
          </a:prstGeom>
          <a:noFill/>
          <a:ln w="9525">
            <a:noFill/>
            <a:miter lim="800000"/>
            <a:headEnd/>
            <a:tailEnd/>
          </a:ln>
        </p:spPr>
      </p:pic>
      <p:pic>
        <p:nvPicPr>
          <p:cNvPr id="25609" name="Picture 17" descr="Bathcurse21b.jpeg"/>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bwMode="auto">
          <a:xfrm>
            <a:off x="6634163" y="0"/>
            <a:ext cx="2344737" cy="3094038"/>
          </a:xfrm>
          <a:prstGeom prst="rect">
            <a:avLst/>
          </a:prstGeom>
          <a:noFill/>
          <a:ln w="9525">
            <a:noFill/>
            <a:miter lim="800000"/>
            <a:headEnd/>
            <a:tailEnd/>
          </a:ln>
        </p:spPr>
      </p:pic>
      <p:pic>
        <p:nvPicPr>
          <p:cNvPr id="25610" name="Picture 18" descr="Bathcurse22.jpeg"/>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bwMode="auto">
          <a:xfrm>
            <a:off x="398463" y="2909888"/>
            <a:ext cx="2370137" cy="3894137"/>
          </a:xfrm>
          <a:prstGeom prst="rect">
            <a:avLst/>
          </a:prstGeom>
          <a:noFill/>
          <a:ln w="9525">
            <a:noFill/>
            <a:miter lim="800000"/>
            <a:headEnd/>
            <a:tailEnd/>
          </a:ln>
        </p:spPr>
      </p:pic>
      <p:pic>
        <p:nvPicPr>
          <p:cNvPr id="25611" name="Picture 19" descr="Bathcurse23.jpeg"/>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bwMode="auto">
          <a:xfrm>
            <a:off x="4268788" y="3141663"/>
            <a:ext cx="3721100" cy="2087562"/>
          </a:xfrm>
          <a:prstGeom prst="rect">
            <a:avLst/>
          </a:prstGeom>
          <a:noFill/>
          <a:ln w="9525">
            <a:noFill/>
            <a:miter lim="800000"/>
            <a:headEnd/>
            <a:tailEnd/>
          </a:ln>
        </p:spPr>
      </p:pic>
      <p:pic>
        <p:nvPicPr>
          <p:cNvPr id="25612" name="Picture 13" descr="NRCletterforms.jpg"/>
          <p:cNvPicPr>
            <a:picLocks noChangeAspect="1"/>
          </p:cNvPicPr>
          <p:nvPr/>
        </p:nvPicPr>
        <p:blipFill>
          <a:blip r:embed="rId7" cstate="email">
            <a:extLst>
              <a:ext uri="{28A0092B-C50C-407E-A947-70E740481C1C}">
                <a14:useLocalDpi xmlns:a14="http://schemas.microsoft.com/office/drawing/2010/main"/>
              </a:ext>
            </a:extLst>
          </a:blip>
          <a:srcRect/>
          <a:stretch>
            <a:fillRect/>
          </a:stretch>
        </p:blipFill>
        <p:spPr bwMode="auto">
          <a:xfrm>
            <a:off x="2894013" y="5775325"/>
            <a:ext cx="5962650" cy="1009650"/>
          </a:xfrm>
          <a:prstGeom prst="rect">
            <a:avLst/>
          </a:prstGeom>
          <a:noFill/>
          <a:ln w="9525">
            <a:noFill/>
            <a:miter lim="800000"/>
            <a:headEnd/>
            <a:tailEnd/>
          </a:ln>
        </p:spPr>
      </p:pic>
      <p:sp>
        <p:nvSpPr>
          <p:cNvPr id="25613" name="TextBox 14"/>
          <p:cNvSpPr txBox="1">
            <a:spLocks noChangeArrowheads="1"/>
          </p:cNvSpPr>
          <p:nvPr/>
        </p:nvSpPr>
        <p:spPr bwMode="auto">
          <a:xfrm>
            <a:off x="2894013" y="5405438"/>
            <a:ext cx="6249987" cy="369887"/>
          </a:xfrm>
          <a:prstGeom prst="rect">
            <a:avLst/>
          </a:prstGeom>
          <a:noFill/>
          <a:ln w="9525">
            <a:noFill/>
            <a:miter lim="800000"/>
            <a:headEnd/>
            <a:tailEnd/>
          </a:ln>
        </p:spPr>
        <p:txBody>
          <a:bodyPr>
            <a:spAutoFit/>
          </a:bodyPr>
          <a:lstStyle/>
          <a:p>
            <a:r>
              <a:rPr lang="en-US" dirty="0">
                <a:latin typeface="Calibri" pitchFamily="34" charset="0"/>
              </a:rPr>
              <a:t>New Roman Cursive Letter forms : as used in C4 and some of C3.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extBox 7"/>
          <p:cNvSpPr txBox="1">
            <a:spLocks noChangeArrowheads="1"/>
          </p:cNvSpPr>
          <p:nvPr/>
        </p:nvSpPr>
        <p:spPr bwMode="auto">
          <a:xfrm>
            <a:off x="80963" y="862013"/>
            <a:ext cx="633412" cy="368300"/>
          </a:xfrm>
          <a:prstGeom prst="rect">
            <a:avLst/>
          </a:prstGeom>
          <a:noFill/>
          <a:ln w="9525">
            <a:noFill/>
            <a:miter lim="800000"/>
            <a:headEnd/>
            <a:tailEnd/>
          </a:ln>
        </p:spPr>
        <p:txBody>
          <a:bodyPr>
            <a:spAutoFit/>
          </a:bodyPr>
          <a:lstStyle/>
          <a:p>
            <a:r>
              <a:rPr lang="en-US" dirty="0" smtClean="0">
                <a:latin typeface="Calibri" pitchFamily="34" charset="0"/>
              </a:rPr>
              <a:t>   </a:t>
            </a:r>
            <a:endParaRPr lang="en-US" sz="3200" dirty="0">
              <a:latin typeface="Calibri" pitchFamily="34" charset="0"/>
            </a:endParaRPr>
          </a:p>
        </p:txBody>
      </p:sp>
      <p:sp>
        <p:nvSpPr>
          <p:cNvPr id="25603" name="TextBox 9"/>
          <p:cNvSpPr txBox="1">
            <a:spLocks noChangeArrowheads="1"/>
          </p:cNvSpPr>
          <p:nvPr/>
        </p:nvSpPr>
        <p:spPr bwMode="auto">
          <a:xfrm>
            <a:off x="0" y="-1"/>
            <a:ext cx="3243037" cy="1107996"/>
          </a:xfrm>
          <a:prstGeom prst="rect">
            <a:avLst/>
          </a:prstGeom>
          <a:noFill/>
          <a:ln w="9525">
            <a:noFill/>
            <a:miter lim="800000"/>
            <a:headEnd/>
            <a:tailEnd/>
          </a:ln>
        </p:spPr>
        <p:txBody>
          <a:bodyPr wrap="square">
            <a:spAutoFit/>
          </a:bodyPr>
          <a:lstStyle/>
          <a:p>
            <a:r>
              <a:rPr lang="en-US" b="1" dirty="0" smtClean="0">
                <a:solidFill>
                  <a:srgbClr val="002060"/>
                </a:solidFill>
                <a:latin typeface="Comic Sans MS" pitchFamily="66" charset="0"/>
              </a:rPr>
              <a:t>Create a curse</a:t>
            </a:r>
          </a:p>
          <a:p>
            <a:endParaRPr lang="en-US" b="1" u="sng" dirty="0" smtClean="0">
              <a:solidFill>
                <a:srgbClr val="000090"/>
              </a:solidFill>
              <a:latin typeface="Comic Sans MS" pitchFamily="66" charset="0"/>
            </a:endParaRPr>
          </a:p>
          <a:p>
            <a:r>
              <a:rPr lang="en-US" sz="1200" dirty="0" smtClean="0">
                <a:latin typeface="+mj-lt"/>
              </a:rPr>
              <a:t>Name  ………………………………………………………..</a:t>
            </a:r>
          </a:p>
          <a:p>
            <a:endParaRPr lang="en-US" b="1" u="sng" dirty="0" smtClean="0">
              <a:solidFill>
                <a:srgbClr val="000090"/>
              </a:solidFill>
              <a:latin typeface="Comic Sans MS" pitchFamily="66" charset="0"/>
            </a:endParaRPr>
          </a:p>
        </p:txBody>
      </p:sp>
      <p:sp>
        <p:nvSpPr>
          <p:cNvPr id="25604" name="TextBox 10"/>
          <p:cNvSpPr txBox="1">
            <a:spLocks noChangeArrowheads="1"/>
          </p:cNvSpPr>
          <p:nvPr/>
        </p:nvSpPr>
        <p:spPr bwMode="auto">
          <a:xfrm>
            <a:off x="80963" y="1689899"/>
            <a:ext cx="3288017" cy="4616648"/>
          </a:xfrm>
          <a:prstGeom prst="rect">
            <a:avLst/>
          </a:prstGeom>
          <a:noFill/>
          <a:ln w="9525">
            <a:noFill/>
            <a:miter lim="800000"/>
            <a:headEnd/>
            <a:tailEnd/>
          </a:ln>
        </p:spPr>
        <p:txBody>
          <a:bodyPr wrap="square">
            <a:spAutoFit/>
          </a:bodyPr>
          <a:lstStyle/>
          <a:p>
            <a:pPr marL="342900" indent="-342900">
              <a:buAutoNum type="arabicPeriod"/>
            </a:pPr>
            <a:r>
              <a:rPr lang="en-US" sz="1400" dirty="0" smtClean="0">
                <a:latin typeface="Calibri" pitchFamily="34" charset="0"/>
              </a:rPr>
              <a:t>Decide on the crime which has been committed – someone has stolen something precious.</a:t>
            </a:r>
          </a:p>
          <a:p>
            <a:pPr marL="342900" indent="-342900">
              <a:buAutoNum type="arabicPeriod"/>
            </a:pPr>
            <a:endParaRPr lang="en-US" sz="1400" dirty="0" smtClean="0">
              <a:latin typeface="Calibri" pitchFamily="34" charset="0"/>
            </a:endParaRPr>
          </a:p>
          <a:p>
            <a:pPr marL="342900" indent="-342900">
              <a:buAutoNum type="arabicPeriod"/>
            </a:pPr>
            <a:r>
              <a:rPr lang="en-US" sz="1400" dirty="0" smtClean="0">
                <a:latin typeface="Calibri" pitchFamily="34" charset="0"/>
              </a:rPr>
              <a:t>Dedicate the person to the goddess.</a:t>
            </a:r>
          </a:p>
          <a:p>
            <a:pPr marL="342900" indent="-342900">
              <a:buAutoNum type="arabicPeriod"/>
            </a:pPr>
            <a:endParaRPr lang="en-US" sz="1400" dirty="0" smtClean="0">
              <a:latin typeface="Calibri" pitchFamily="34" charset="0"/>
            </a:endParaRPr>
          </a:p>
          <a:p>
            <a:pPr marL="342900" indent="-342900">
              <a:buAutoNum type="arabicPeriod"/>
            </a:pPr>
            <a:r>
              <a:rPr lang="en-US" sz="1400" dirty="0" smtClean="0">
                <a:latin typeface="Calibri" pitchFamily="34" charset="0"/>
              </a:rPr>
              <a:t>Decide on the appropriate action for the goddess to take.</a:t>
            </a:r>
          </a:p>
          <a:p>
            <a:pPr marL="342900" indent="-342900">
              <a:buAutoNum type="arabicPeriod"/>
            </a:pPr>
            <a:endParaRPr lang="en-US" sz="1400" dirty="0" smtClean="0">
              <a:latin typeface="Calibri" pitchFamily="34" charset="0"/>
            </a:endParaRPr>
          </a:p>
          <a:p>
            <a:pPr marL="342900" indent="-342900">
              <a:buAutoNum type="arabicPeriod"/>
            </a:pPr>
            <a:r>
              <a:rPr lang="en-US" sz="1400" dirty="0" smtClean="0">
                <a:latin typeface="Calibri" pitchFamily="34" charset="0"/>
              </a:rPr>
              <a:t>Give a list of possible suspects.</a:t>
            </a:r>
          </a:p>
          <a:p>
            <a:pPr marL="342900" indent="-342900">
              <a:buAutoNum type="arabicPeriod"/>
            </a:pPr>
            <a:endParaRPr lang="en-US" sz="1400" dirty="0" smtClean="0">
              <a:latin typeface="Calibri" pitchFamily="34" charset="0"/>
            </a:endParaRPr>
          </a:p>
          <a:p>
            <a:pPr marL="342900" indent="-342900">
              <a:buAutoNum type="arabicPeriod"/>
            </a:pPr>
            <a:r>
              <a:rPr lang="en-US" sz="1400" dirty="0" smtClean="0">
                <a:latin typeface="Calibri" pitchFamily="34" charset="0"/>
              </a:rPr>
              <a:t>Add a few magic words such as </a:t>
            </a:r>
            <a:r>
              <a:rPr lang="en-US" sz="1400" i="1" dirty="0" smtClean="0">
                <a:latin typeface="Calibri" pitchFamily="34" charset="0"/>
              </a:rPr>
              <a:t>BESCU BEREBESCU</a:t>
            </a:r>
            <a:r>
              <a:rPr lang="en-US" sz="1400" dirty="0" smtClean="0">
                <a:latin typeface="Calibri" pitchFamily="34" charset="0"/>
              </a:rPr>
              <a:t>.</a:t>
            </a:r>
          </a:p>
          <a:p>
            <a:pPr marL="342900" indent="-342900">
              <a:buAutoNum type="arabicPeriod"/>
            </a:pPr>
            <a:endParaRPr lang="en-US" sz="1400" dirty="0" smtClean="0">
              <a:latin typeface="Calibri" pitchFamily="34" charset="0"/>
            </a:endParaRPr>
          </a:p>
          <a:p>
            <a:pPr marL="342900" indent="-342900">
              <a:buAutoNum type="arabicPeriod"/>
            </a:pPr>
            <a:r>
              <a:rPr lang="en-US" sz="1400" dirty="0" smtClean="0">
                <a:latin typeface="Calibri" pitchFamily="34" charset="0"/>
              </a:rPr>
              <a:t>Write each of your words </a:t>
            </a:r>
            <a:r>
              <a:rPr lang="en-US" sz="1400" i="1" dirty="0" smtClean="0">
                <a:latin typeface="Calibri" pitchFamily="34" charset="0"/>
              </a:rPr>
              <a:t>backwards.</a:t>
            </a:r>
            <a:endParaRPr lang="en-US" sz="1400" dirty="0" smtClean="0">
              <a:latin typeface="Calibri" pitchFamily="34" charset="0"/>
            </a:endParaRPr>
          </a:p>
          <a:p>
            <a:pPr marL="342900" indent="-342900">
              <a:buAutoNum type="arabicPeriod"/>
            </a:pPr>
            <a:endParaRPr lang="en-US" sz="1400" dirty="0" smtClean="0">
              <a:latin typeface="Calibri" pitchFamily="34" charset="0"/>
            </a:endParaRPr>
          </a:p>
          <a:p>
            <a:pPr marL="342900" indent="-342900">
              <a:buAutoNum type="arabicPeriod"/>
            </a:pPr>
            <a:r>
              <a:rPr lang="en-US" sz="1400" dirty="0" smtClean="0">
                <a:latin typeface="Calibri" pitchFamily="34" charset="0"/>
              </a:rPr>
              <a:t>Transliterate into New Cursive Roman letter forms, using the chart above.</a:t>
            </a:r>
          </a:p>
          <a:p>
            <a:pPr marL="342900" indent="-342900">
              <a:buAutoNum type="arabicPeriod"/>
            </a:pPr>
            <a:endParaRPr lang="en-US" sz="1400" dirty="0" smtClean="0">
              <a:latin typeface="Calibri" pitchFamily="34" charset="0"/>
            </a:endParaRPr>
          </a:p>
          <a:p>
            <a:pPr marL="342900" indent="-342900">
              <a:buAutoNum type="arabicPeriod"/>
            </a:pPr>
            <a:r>
              <a:rPr lang="en-US" sz="1400" dirty="0" smtClean="0">
                <a:latin typeface="Calibri" pitchFamily="34" charset="0"/>
              </a:rPr>
              <a:t>Add a design, perhaps of the goddess chasing the criminal.</a:t>
            </a:r>
          </a:p>
        </p:txBody>
      </p:sp>
      <p:pic>
        <p:nvPicPr>
          <p:cNvPr id="25612" name="Picture 13" descr="NRCletterforms.jp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3368980" y="21308"/>
            <a:ext cx="5775020" cy="97787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5" name="TextBox 7"/>
          <p:cNvSpPr txBox="1">
            <a:spLocks noChangeArrowheads="1"/>
          </p:cNvSpPr>
          <p:nvPr/>
        </p:nvSpPr>
        <p:spPr bwMode="auto">
          <a:xfrm>
            <a:off x="80963" y="862013"/>
            <a:ext cx="633412" cy="368300"/>
          </a:xfrm>
          <a:prstGeom prst="rect">
            <a:avLst/>
          </a:prstGeom>
          <a:noFill/>
          <a:ln w="9525">
            <a:noFill/>
            <a:miter lim="800000"/>
            <a:headEnd/>
            <a:tailEnd/>
          </a:ln>
        </p:spPr>
        <p:txBody>
          <a:bodyPr>
            <a:spAutoFit/>
          </a:bodyPr>
          <a:lstStyle/>
          <a:p>
            <a:r>
              <a:rPr lang="en-US">
                <a:latin typeface="Calibri" pitchFamily="34" charset="0"/>
              </a:rPr>
              <a:t>   </a:t>
            </a:r>
            <a:endParaRPr lang="en-US" sz="3200">
              <a:latin typeface="Calibri" pitchFamily="34" charset="0"/>
            </a:endParaRPr>
          </a:p>
        </p:txBody>
      </p:sp>
      <p:sp>
        <p:nvSpPr>
          <p:cNvPr id="16387" name="TextBox 3"/>
          <p:cNvSpPr txBox="1">
            <a:spLocks noChangeArrowheads="1"/>
          </p:cNvSpPr>
          <p:nvPr/>
        </p:nvSpPr>
        <p:spPr bwMode="auto">
          <a:xfrm>
            <a:off x="220663" y="125413"/>
            <a:ext cx="8923337" cy="1847850"/>
          </a:xfrm>
          <a:prstGeom prst="rect">
            <a:avLst/>
          </a:prstGeom>
          <a:noFill/>
          <a:ln w="9525">
            <a:noFill/>
            <a:miter lim="800000"/>
            <a:headEnd/>
            <a:tailEnd/>
          </a:ln>
        </p:spPr>
        <p:txBody>
          <a:bodyPr>
            <a:spAutoFit/>
          </a:bodyPr>
          <a:lstStyle/>
          <a:p>
            <a:r>
              <a:rPr lang="en-US" sz="2400" b="1" dirty="0">
                <a:latin typeface="Calibri" pitchFamily="34" charset="0"/>
              </a:rPr>
              <a:t>Stolen items mentioned on the curses:</a:t>
            </a:r>
          </a:p>
          <a:p>
            <a:endParaRPr lang="en-US" dirty="0">
              <a:latin typeface="Calibri" pitchFamily="34" charset="0"/>
            </a:endParaRPr>
          </a:p>
          <a:p>
            <a:r>
              <a:rPr lang="en-US" dirty="0">
                <a:latin typeface="Calibri" pitchFamily="34" charset="0"/>
              </a:rPr>
              <a:t>A Caracalla, or hooded cloak, is mentioned on two of the curses.  (‘Caracalla’ was the nickname of the Emperor </a:t>
            </a:r>
            <a:r>
              <a:rPr lang="en-US" dirty="0" err="1">
                <a:latin typeface="Calibri" pitchFamily="34" charset="0"/>
              </a:rPr>
              <a:t>Antoninus</a:t>
            </a:r>
            <a:r>
              <a:rPr lang="en-US" dirty="0">
                <a:latin typeface="Calibri" pitchFamily="34" charset="0"/>
              </a:rPr>
              <a:t> who ruled from 211-17 A.D.) </a:t>
            </a:r>
          </a:p>
          <a:p>
            <a:r>
              <a:rPr lang="en-US" dirty="0">
                <a:latin typeface="Calibri" pitchFamily="34" charset="0"/>
              </a:rPr>
              <a:t>The wearing of this cloak was associated with Britain, and we know that they were made in Britain and exported around the Roman Empire.</a:t>
            </a:r>
          </a:p>
        </p:txBody>
      </p:sp>
      <p:sp>
        <p:nvSpPr>
          <p:cNvPr id="16388" name="TextBox 4"/>
          <p:cNvSpPr txBox="1">
            <a:spLocks noChangeArrowheads="1"/>
          </p:cNvSpPr>
          <p:nvPr/>
        </p:nvSpPr>
        <p:spPr bwMode="auto">
          <a:xfrm>
            <a:off x="2686050" y="1973263"/>
            <a:ext cx="6318250" cy="2800350"/>
          </a:xfrm>
          <a:prstGeom prst="rect">
            <a:avLst/>
          </a:prstGeom>
          <a:noFill/>
          <a:ln w="9525">
            <a:noFill/>
            <a:miter lim="800000"/>
            <a:headEnd/>
            <a:tailEnd/>
          </a:ln>
        </p:spPr>
        <p:txBody>
          <a:bodyPr>
            <a:spAutoFit/>
          </a:bodyPr>
          <a:lstStyle/>
          <a:p>
            <a:r>
              <a:rPr lang="en-US" i="1" dirty="0">
                <a:latin typeface="Calibri" pitchFamily="34" charset="0"/>
              </a:rPr>
              <a:t>Genii </a:t>
            </a:r>
            <a:r>
              <a:rPr lang="en-US" i="1" dirty="0" err="1">
                <a:latin typeface="Calibri" pitchFamily="34" charset="0"/>
              </a:rPr>
              <a:t>Cucullati</a:t>
            </a:r>
            <a:r>
              <a:rPr lang="en-US" i="1" dirty="0">
                <a:latin typeface="Calibri" pitchFamily="34" charset="0"/>
              </a:rPr>
              <a:t> </a:t>
            </a:r>
            <a:r>
              <a:rPr lang="en-US" dirty="0">
                <a:latin typeface="Calibri" pitchFamily="34" charset="0"/>
              </a:rPr>
              <a:t> “cloaked and hooded gods” were worshipped throughout the Celtic world and altars to these little gods  – in groups of three – have been found in many sites.</a:t>
            </a:r>
          </a:p>
          <a:p>
            <a:endParaRPr lang="en-US" dirty="0">
              <a:latin typeface="Calibri" pitchFamily="34" charset="0"/>
            </a:endParaRPr>
          </a:p>
          <a:p>
            <a:r>
              <a:rPr lang="en-US" dirty="0">
                <a:latin typeface="Calibri" pitchFamily="34" charset="0"/>
              </a:rPr>
              <a:t>This carved altar shows the Celtic goddess </a:t>
            </a:r>
            <a:r>
              <a:rPr lang="en-US" dirty="0" err="1">
                <a:latin typeface="Calibri" pitchFamily="34" charset="0"/>
              </a:rPr>
              <a:t>Rosmerta</a:t>
            </a:r>
            <a:r>
              <a:rPr lang="en-US" dirty="0">
                <a:latin typeface="Calibri" pitchFamily="34" charset="0"/>
              </a:rPr>
              <a:t> with the Roman god Mercury standing above an animal and three Genii </a:t>
            </a:r>
            <a:r>
              <a:rPr lang="en-US" dirty="0" err="1">
                <a:latin typeface="Calibri" pitchFamily="34" charset="0"/>
              </a:rPr>
              <a:t>Cucullati</a:t>
            </a:r>
            <a:r>
              <a:rPr lang="en-US" dirty="0">
                <a:latin typeface="Calibri" pitchFamily="34" charset="0"/>
              </a:rPr>
              <a:t> (at the bottom right of the carving).  </a:t>
            </a:r>
          </a:p>
          <a:p>
            <a:endParaRPr lang="en-US" dirty="0">
              <a:latin typeface="Calibri" pitchFamily="34" charset="0"/>
            </a:endParaRPr>
          </a:p>
          <a:p>
            <a:r>
              <a:rPr lang="en-US" sz="1600" i="1" dirty="0" err="1">
                <a:latin typeface="Calibri" pitchFamily="34" charset="0"/>
              </a:rPr>
              <a:t>Rosmerta</a:t>
            </a:r>
            <a:r>
              <a:rPr lang="en-US" sz="1600" i="1" dirty="0">
                <a:latin typeface="Calibri" pitchFamily="34" charset="0"/>
              </a:rPr>
              <a:t> and Mercury are often shown together and can be </a:t>
            </a:r>
            <a:r>
              <a:rPr lang="en-US" sz="1600" i="1" dirty="0" err="1">
                <a:latin typeface="Calibri" pitchFamily="34" charset="0"/>
              </a:rPr>
              <a:t>recognised</a:t>
            </a:r>
            <a:r>
              <a:rPr lang="en-US" sz="1600" i="1" dirty="0">
                <a:latin typeface="Calibri" pitchFamily="34" charset="0"/>
              </a:rPr>
              <a:t> by </a:t>
            </a:r>
            <a:r>
              <a:rPr lang="en-US" sz="1600" i="1" dirty="0" err="1">
                <a:latin typeface="Calibri" pitchFamily="34" charset="0"/>
              </a:rPr>
              <a:t>Rosmerta’s</a:t>
            </a:r>
            <a:r>
              <a:rPr lang="en-US" sz="1600" i="1" dirty="0">
                <a:latin typeface="Calibri" pitchFamily="34" charset="0"/>
              </a:rPr>
              <a:t> bucket-like container and Mercury’s wand and wings.</a:t>
            </a:r>
          </a:p>
        </p:txBody>
      </p:sp>
      <p:sp>
        <p:nvSpPr>
          <p:cNvPr id="16389" name="TextBox 5"/>
          <p:cNvSpPr txBox="1">
            <a:spLocks noChangeArrowheads="1"/>
          </p:cNvSpPr>
          <p:nvPr/>
        </p:nvSpPr>
        <p:spPr bwMode="auto">
          <a:xfrm>
            <a:off x="80963" y="4933950"/>
            <a:ext cx="9063037" cy="1477328"/>
          </a:xfrm>
          <a:prstGeom prst="rect">
            <a:avLst/>
          </a:prstGeom>
          <a:noFill/>
          <a:ln w="9525">
            <a:noFill/>
            <a:miter lim="800000"/>
            <a:headEnd/>
            <a:tailEnd/>
          </a:ln>
        </p:spPr>
        <p:txBody>
          <a:bodyPr>
            <a:spAutoFit/>
          </a:bodyPr>
          <a:lstStyle/>
          <a:p>
            <a:r>
              <a:rPr lang="en-US" b="1" dirty="0">
                <a:latin typeface="Calibri" pitchFamily="34" charset="0"/>
              </a:rPr>
              <a:t>Other items include </a:t>
            </a:r>
            <a:endParaRPr lang="en-US" b="1" dirty="0" smtClean="0">
              <a:latin typeface="Calibri" pitchFamily="34" charset="0"/>
            </a:endParaRPr>
          </a:p>
          <a:p>
            <a:r>
              <a:rPr lang="en-US" dirty="0" smtClean="0">
                <a:latin typeface="Calibri" pitchFamily="34" charset="0"/>
              </a:rPr>
              <a:t>different </a:t>
            </a:r>
            <a:r>
              <a:rPr lang="en-US" dirty="0">
                <a:latin typeface="Calibri" pitchFamily="34" charset="0"/>
              </a:rPr>
              <a:t>types of cloaks: (</a:t>
            </a:r>
            <a:r>
              <a:rPr lang="en-US" i="1" dirty="0" err="1">
                <a:latin typeface="Calibri" pitchFamily="34" charset="0"/>
              </a:rPr>
              <a:t>laena</a:t>
            </a:r>
            <a:r>
              <a:rPr lang="en-US" i="1" dirty="0">
                <a:latin typeface="Calibri" pitchFamily="34" charset="0"/>
              </a:rPr>
              <a:t>, </a:t>
            </a:r>
            <a:r>
              <a:rPr lang="en-US" i="1" dirty="0" err="1">
                <a:latin typeface="Calibri" pitchFamily="34" charset="0"/>
              </a:rPr>
              <a:t>pallium</a:t>
            </a:r>
            <a:r>
              <a:rPr lang="en-US" i="1" dirty="0">
                <a:latin typeface="Calibri" pitchFamily="34" charset="0"/>
              </a:rPr>
              <a:t> </a:t>
            </a:r>
            <a:r>
              <a:rPr lang="en-US" i="1" dirty="0" err="1">
                <a:latin typeface="Calibri" pitchFamily="34" charset="0"/>
              </a:rPr>
              <a:t>sagum</a:t>
            </a:r>
            <a:r>
              <a:rPr lang="en-US" dirty="0">
                <a:latin typeface="Calibri" pitchFamily="34" charset="0"/>
              </a:rPr>
              <a:t>), a woman’s cape (</a:t>
            </a:r>
            <a:r>
              <a:rPr lang="en-US" i="1" dirty="0" err="1">
                <a:latin typeface="Calibri" pitchFamily="34" charset="0"/>
              </a:rPr>
              <a:t>mafortium</a:t>
            </a:r>
            <a:r>
              <a:rPr lang="en-US" dirty="0">
                <a:latin typeface="Calibri" pitchFamily="34" charset="0"/>
              </a:rPr>
              <a:t>), </a:t>
            </a:r>
            <a:endParaRPr lang="en-US" dirty="0" smtClean="0">
              <a:latin typeface="Calibri" pitchFamily="34" charset="0"/>
            </a:endParaRPr>
          </a:p>
          <a:p>
            <a:r>
              <a:rPr lang="en-US" dirty="0" smtClean="0">
                <a:latin typeface="Calibri" pitchFamily="34" charset="0"/>
              </a:rPr>
              <a:t>a </a:t>
            </a:r>
            <a:r>
              <a:rPr lang="en-US" dirty="0">
                <a:latin typeface="Calibri" pitchFamily="34" charset="0"/>
              </a:rPr>
              <a:t>pair of gloves (</a:t>
            </a:r>
            <a:r>
              <a:rPr lang="en-US" i="1" dirty="0" err="1">
                <a:latin typeface="Calibri" pitchFamily="34" charset="0"/>
              </a:rPr>
              <a:t>manicilia</a:t>
            </a:r>
            <a:r>
              <a:rPr lang="en-US" dirty="0">
                <a:latin typeface="Calibri" pitchFamily="34" charset="0"/>
              </a:rPr>
              <a:t>), four ordinary tunics (</a:t>
            </a:r>
            <a:r>
              <a:rPr lang="en-US" i="1" dirty="0">
                <a:latin typeface="Calibri" pitchFamily="34" charset="0"/>
              </a:rPr>
              <a:t>tunica</a:t>
            </a:r>
            <a:r>
              <a:rPr lang="en-US" dirty="0">
                <a:latin typeface="Calibri" pitchFamily="34" charset="0"/>
              </a:rPr>
              <a:t>), a tunic for use after bathing   </a:t>
            </a:r>
            <a:endParaRPr lang="en-US" dirty="0" smtClean="0">
              <a:latin typeface="Calibri" pitchFamily="34" charset="0"/>
            </a:endParaRPr>
          </a:p>
          <a:p>
            <a:r>
              <a:rPr lang="en-US" dirty="0" smtClean="0">
                <a:latin typeface="Calibri" pitchFamily="34" charset="0"/>
              </a:rPr>
              <a:t>(</a:t>
            </a:r>
            <a:r>
              <a:rPr lang="en-US" i="1" dirty="0" err="1">
                <a:latin typeface="Calibri" pitchFamily="34" charset="0"/>
              </a:rPr>
              <a:t>balnearis</a:t>
            </a:r>
            <a:r>
              <a:rPr lang="en-US" dirty="0">
                <a:latin typeface="Calibri" pitchFamily="34" charset="0"/>
              </a:rPr>
              <a:t>), a </a:t>
            </a:r>
            <a:r>
              <a:rPr lang="en-US" i="1" dirty="0" err="1">
                <a:latin typeface="Calibri" pitchFamily="34" charset="0"/>
              </a:rPr>
              <a:t>paxsa</a:t>
            </a:r>
            <a:r>
              <a:rPr lang="en-US" i="1" dirty="0">
                <a:latin typeface="Calibri" pitchFamily="34" charset="0"/>
              </a:rPr>
              <a:t> </a:t>
            </a:r>
            <a:r>
              <a:rPr lang="en-US" i="1" dirty="0" err="1">
                <a:latin typeface="Calibri" pitchFamily="34" charset="0"/>
              </a:rPr>
              <a:t>balnearis</a:t>
            </a:r>
            <a:r>
              <a:rPr lang="en-US" i="1" dirty="0">
                <a:latin typeface="Calibri" pitchFamily="34" charset="0"/>
              </a:rPr>
              <a:t> </a:t>
            </a:r>
            <a:r>
              <a:rPr lang="en-US" dirty="0">
                <a:latin typeface="Calibri" pitchFamily="34" charset="0"/>
              </a:rPr>
              <a:t>(probably Vulgar Latin for </a:t>
            </a:r>
            <a:r>
              <a:rPr lang="en-US" i="1" dirty="0">
                <a:latin typeface="Calibri" pitchFamily="34" charset="0"/>
              </a:rPr>
              <a:t>tunica </a:t>
            </a:r>
            <a:r>
              <a:rPr lang="en-US" i="1" dirty="0" err="1">
                <a:latin typeface="Calibri" pitchFamily="34" charset="0"/>
              </a:rPr>
              <a:t>pexa</a:t>
            </a:r>
            <a:r>
              <a:rPr lang="en-US" dirty="0">
                <a:latin typeface="Calibri" pitchFamily="34" charset="0"/>
              </a:rPr>
              <a:t> – a soft </a:t>
            </a:r>
            <a:r>
              <a:rPr lang="en-US" dirty="0" err="1">
                <a:latin typeface="Calibri" pitchFamily="34" charset="0"/>
              </a:rPr>
              <a:t>woollen</a:t>
            </a:r>
            <a:r>
              <a:rPr lang="en-US" dirty="0">
                <a:latin typeface="Calibri" pitchFamily="34" charset="0"/>
              </a:rPr>
              <a:t> garment</a:t>
            </a:r>
            <a:r>
              <a:rPr lang="en-US" dirty="0" smtClean="0">
                <a:latin typeface="Calibri" pitchFamily="34" charset="0"/>
              </a:rPr>
              <a:t>), and </a:t>
            </a:r>
            <a:r>
              <a:rPr lang="en-US" dirty="0">
                <a:latin typeface="Calibri" pitchFamily="34" charset="0"/>
              </a:rPr>
              <a:t>various rugs and blankets.  </a:t>
            </a:r>
          </a:p>
        </p:txBody>
      </p:sp>
      <p:pic>
        <p:nvPicPr>
          <p:cNvPr id="1026" name="Picture 2" descr="S:\Heritage Services\Learning &amp; Programmes\LATPACK\Classics for web\newmuseum-16.jpg"/>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551329" y="2171139"/>
            <a:ext cx="1992525" cy="232017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38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3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8" grpId="0"/>
      <p:bldP spid="1638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extBox 7"/>
          <p:cNvSpPr txBox="1">
            <a:spLocks noChangeArrowheads="1"/>
          </p:cNvSpPr>
          <p:nvPr/>
        </p:nvSpPr>
        <p:spPr bwMode="auto">
          <a:xfrm>
            <a:off x="0" y="862013"/>
            <a:ext cx="633413" cy="368300"/>
          </a:xfrm>
          <a:prstGeom prst="rect">
            <a:avLst/>
          </a:prstGeom>
          <a:noFill/>
          <a:ln w="9525">
            <a:noFill/>
            <a:miter lim="800000"/>
            <a:headEnd/>
            <a:tailEnd/>
          </a:ln>
        </p:spPr>
        <p:txBody>
          <a:bodyPr>
            <a:spAutoFit/>
          </a:bodyPr>
          <a:lstStyle/>
          <a:p>
            <a:r>
              <a:rPr lang="en-US" b="1">
                <a:latin typeface="Calibri" pitchFamily="34" charset="0"/>
              </a:rPr>
              <a:t>C1</a:t>
            </a:r>
            <a:r>
              <a:rPr lang="en-US">
                <a:latin typeface="Calibri" pitchFamily="34" charset="0"/>
              </a:rPr>
              <a:t>   </a:t>
            </a:r>
            <a:endParaRPr lang="en-US" sz="3200">
              <a:latin typeface="Calibri" pitchFamily="34" charset="0"/>
            </a:endParaRPr>
          </a:p>
        </p:txBody>
      </p:sp>
      <p:pic>
        <p:nvPicPr>
          <p:cNvPr id="17410" name="Picture 16" descr="BathcurseVilbia.jpe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398463" y="862013"/>
            <a:ext cx="4298950" cy="4221162"/>
          </a:xfrm>
          <a:prstGeom prst="rect">
            <a:avLst/>
          </a:prstGeom>
          <a:noFill/>
          <a:ln w="9525">
            <a:noFill/>
            <a:miter lim="800000"/>
            <a:headEnd/>
            <a:tailEnd/>
          </a:ln>
        </p:spPr>
      </p:pic>
      <p:sp>
        <p:nvSpPr>
          <p:cNvPr id="17411" name="TextBox 3"/>
          <p:cNvSpPr txBox="1">
            <a:spLocks noChangeArrowheads="1"/>
          </p:cNvSpPr>
          <p:nvPr/>
        </p:nvSpPr>
        <p:spPr bwMode="auto">
          <a:xfrm>
            <a:off x="4697413" y="238125"/>
            <a:ext cx="4446587" cy="4524375"/>
          </a:xfrm>
          <a:prstGeom prst="rect">
            <a:avLst/>
          </a:prstGeom>
          <a:noFill/>
          <a:ln w="9525">
            <a:noFill/>
            <a:miter lim="800000"/>
            <a:headEnd/>
            <a:tailEnd/>
          </a:ln>
        </p:spPr>
        <p:txBody>
          <a:bodyPr>
            <a:spAutoFit/>
          </a:bodyPr>
          <a:lstStyle/>
          <a:p>
            <a:r>
              <a:rPr lang="en-US" dirty="0">
                <a:latin typeface="Calibri" pitchFamily="34" charset="0"/>
              </a:rPr>
              <a:t>This curse is the inspiration for stories in the Cambridge Latin Course, but it is not really likely that it refers to a woman!  ‘VILBIA’ is more likely to be an object.  </a:t>
            </a:r>
            <a:r>
              <a:rPr lang="en-US" dirty="0" err="1">
                <a:latin typeface="Calibri" pitchFamily="34" charset="0"/>
              </a:rPr>
              <a:t>Dr</a:t>
            </a:r>
            <a:r>
              <a:rPr lang="en-US" dirty="0">
                <a:latin typeface="Calibri" pitchFamily="34" charset="0"/>
              </a:rPr>
              <a:t> R S O Tomlin who translated the curses, suggests </a:t>
            </a:r>
            <a:r>
              <a:rPr lang="en-US" i="1" dirty="0">
                <a:latin typeface="Calibri" pitchFamily="34" charset="0"/>
              </a:rPr>
              <a:t>fibula - </a:t>
            </a:r>
            <a:r>
              <a:rPr lang="en-US" dirty="0">
                <a:latin typeface="Calibri" pitchFamily="34" charset="0"/>
              </a:rPr>
              <a:t>a brooch.</a:t>
            </a:r>
          </a:p>
          <a:p>
            <a:endParaRPr lang="en-US" dirty="0">
              <a:latin typeface="Calibri" pitchFamily="34" charset="0"/>
            </a:endParaRPr>
          </a:p>
          <a:p>
            <a:r>
              <a:rPr lang="en-US" dirty="0">
                <a:latin typeface="Calibri" pitchFamily="34" charset="0"/>
              </a:rPr>
              <a:t>The capital letters resemble </a:t>
            </a:r>
            <a:r>
              <a:rPr lang="en-US" i="1" dirty="0" err="1">
                <a:latin typeface="Calibri" pitchFamily="34" charset="0"/>
              </a:rPr>
              <a:t>scripta</a:t>
            </a:r>
            <a:r>
              <a:rPr lang="en-US" i="1" dirty="0">
                <a:latin typeface="Calibri" pitchFamily="34" charset="0"/>
              </a:rPr>
              <a:t> </a:t>
            </a:r>
            <a:r>
              <a:rPr lang="en-US" i="1" dirty="0" err="1">
                <a:latin typeface="Calibri" pitchFamily="34" charset="0"/>
              </a:rPr>
              <a:t>monumentalis</a:t>
            </a:r>
            <a:r>
              <a:rPr lang="en-US" dirty="0">
                <a:latin typeface="Calibri" pitchFamily="34" charset="0"/>
              </a:rPr>
              <a:t>, but they are not formed well.</a:t>
            </a:r>
          </a:p>
          <a:p>
            <a:endParaRPr lang="en-US" dirty="0">
              <a:latin typeface="Calibri" pitchFamily="34" charset="0"/>
            </a:endParaRPr>
          </a:p>
          <a:p>
            <a:r>
              <a:rPr lang="en-US" dirty="0">
                <a:latin typeface="Calibri" pitchFamily="34" charset="0"/>
              </a:rPr>
              <a:t>It is made from a lead alloy sheet: a strip has been cut from the left side later, so the message is incomplete.</a:t>
            </a:r>
          </a:p>
          <a:p>
            <a:endParaRPr lang="en-US" dirty="0">
              <a:latin typeface="Calibri" pitchFamily="34" charset="0"/>
            </a:endParaRPr>
          </a:p>
          <a:p>
            <a:r>
              <a:rPr lang="en-US" dirty="0">
                <a:latin typeface="Calibri" pitchFamily="34" charset="0"/>
              </a:rPr>
              <a:t>The word order is correct: read from left to right, but </a:t>
            </a:r>
            <a:r>
              <a:rPr lang="en-US" b="1" dirty="0">
                <a:solidFill>
                  <a:srgbClr val="C00000"/>
                </a:solidFill>
                <a:latin typeface="Calibri" pitchFamily="34" charset="0"/>
              </a:rPr>
              <a:t>each word is written backwards</a:t>
            </a:r>
            <a:r>
              <a:rPr lang="en-US" dirty="0">
                <a:latin typeface="Calibri" pitchFamily="34" charset="0"/>
              </a:rPr>
              <a:t>.</a:t>
            </a:r>
          </a:p>
        </p:txBody>
      </p:sp>
      <p:sp>
        <p:nvSpPr>
          <p:cNvPr id="17412" name="TextBox 4"/>
          <p:cNvSpPr txBox="1">
            <a:spLocks noChangeArrowheads="1"/>
          </p:cNvSpPr>
          <p:nvPr/>
        </p:nvSpPr>
        <p:spPr bwMode="auto">
          <a:xfrm>
            <a:off x="173038" y="5222595"/>
            <a:ext cx="8815387" cy="1477962"/>
          </a:xfrm>
          <a:prstGeom prst="rect">
            <a:avLst/>
          </a:prstGeom>
          <a:noFill/>
          <a:ln w="9525">
            <a:noFill/>
            <a:miter lim="800000"/>
            <a:headEnd/>
            <a:tailEnd/>
          </a:ln>
        </p:spPr>
        <p:txBody>
          <a:bodyPr>
            <a:spAutoFit/>
          </a:bodyPr>
          <a:lstStyle/>
          <a:p>
            <a:r>
              <a:rPr lang="en-US" dirty="0">
                <a:latin typeface="Calibri" pitchFamily="34" charset="0"/>
              </a:rPr>
              <a:t>The first three and a half lines are written with a blunt stylus point.  The remainder is written with a sharper implement, perhaps by a different person.</a:t>
            </a:r>
          </a:p>
          <a:p>
            <a:endParaRPr lang="en-US" dirty="0">
              <a:latin typeface="Calibri" pitchFamily="34" charset="0"/>
            </a:endParaRPr>
          </a:p>
          <a:p>
            <a:r>
              <a:rPr lang="en-US" i="1" dirty="0">
                <a:latin typeface="Calibri" pitchFamily="34" charset="0"/>
              </a:rPr>
              <a:t>NB The word ‘</a:t>
            </a:r>
            <a:r>
              <a:rPr lang="en-US" i="1" dirty="0" err="1">
                <a:latin typeface="Calibri" pitchFamily="34" charset="0"/>
              </a:rPr>
              <a:t>vilbia</a:t>
            </a:r>
            <a:r>
              <a:rPr lang="en-US" i="1" dirty="0">
                <a:latin typeface="Calibri" pitchFamily="34" charset="0"/>
              </a:rPr>
              <a:t>’ is written ‘</a:t>
            </a:r>
            <a:r>
              <a:rPr lang="en-US" i="1" dirty="0" err="1">
                <a:latin typeface="Calibri" pitchFamily="34" charset="0"/>
              </a:rPr>
              <a:t>vilbiam</a:t>
            </a:r>
            <a:r>
              <a:rPr lang="en-US" i="1" dirty="0">
                <a:latin typeface="Calibri" pitchFamily="34" charset="0"/>
              </a:rPr>
              <a:t>’ because this is how the Latin language shows that it is the OBJECT of its sentence.  The word is in the Accusative case.</a:t>
            </a:r>
          </a:p>
        </p:txBody>
      </p:sp>
      <p:sp>
        <p:nvSpPr>
          <p:cNvPr id="17413" name="TextBox 5"/>
          <p:cNvSpPr txBox="1">
            <a:spLocks noChangeArrowheads="1"/>
          </p:cNvSpPr>
          <p:nvPr/>
        </p:nvSpPr>
        <p:spPr bwMode="auto">
          <a:xfrm>
            <a:off x="1825625" y="238125"/>
            <a:ext cx="1392238" cy="461963"/>
          </a:xfrm>
          <a:prstGeom prst="rect">
            <a:avLst/>
          </a:prstGeom>
          <a:noFill/>
          <a:ln w="9525">
            <a:noFill/>
            <a:miter lim="800000"/>
            <a:headEnd/>
            <a:tailEnd/>
          </a:ln>
        </p:spPr>
        <p:txBody>
          <a:bodyPr>
            <a:spAutoFit/>
          </a:bodyPr>
          <a:lstStyle/>
          <a:p>
            <a:pPr algn="dist"/>
            <a:r>
              <a:rPr lang="en-US" sz="2400" b="1" dirty="0">
                <a:solidFill>
                  <a:srgbClr val="C00000"/>
                </a:solidFill>
                <a:latin typeface="Calibri" pitchFamily="34" charset="0"/>
              </a:rPr>
              <a:t>MAIBLIV</a:t>
            </a:r>
          </a:p>
        </p:txBody>
      </p:sp>
      <p:cxnSp>
        <p:nvCxnSpPr>
          <p:cNvPr id="7" name="Straight Arrow Connector 6"/>
          <p:cNvCxnSpPr/>
          <p:nvPr/>
        </p:nvCxnSpPr>
        <p:spPr>
          <a:xfrm rot="5400000" flipH="1" flipV="1">
            <a:off x="2207419" y="870744"/>
            <a:ext cx="339725" cy="1587"/>
          </a:xfrm>
          <a:prstGeom prst="straightConnector1">
            <a:avLst/>
          </a:prstGeom>
          <a:ln>
            <a:solidFill>
              <a:srgbClr val="C00000"/>
            </a:solidFill>
            <a:headEnd type="arrow"/>
            <a:tailEnd type="arrow"/>
          </a:ln>
        </p:spPr>
        <p:style>
          <a:lnRef idx="2">
            <a:schemeClr val="accent2"/>
          </a:lnRef>
          <a:fillRef idx="0">
            <a:schemeClr val="accent2"/>
          </a:fillRef>
          <a:effectRef idx="1">
            <a:schemeClr val="accent2"/>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4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0" presetClass="entr" presetSubtype="0" decel="100000" fill="hold" grpId="0" nodeType="clickEffect">
                                  <p:stCondLst>
                                    <p:cond delay="0"/>
                                  </p:stCondLst>
                                  <p:childTnLst>
                                    <p:set>
                                      <p:cBhvr>
                                        <p:cTn id="10" dur="1" fill="hold">
                                          <p:stCondLst>
                                            <p:cond delay="0"/>
                                          </p:stCondLst>
                                        </p:cTn>
                                        <p:tgtEl>
                                          <p:spTgt spid="17413"/>
                                        </p:tgtEl>
                                        <p:attrNameLst>
                                          <p:attrName>style.visibility</p:attrName>
                                        </p:attrNameLst>
                                      </p:cBhvr>
                                      <p:to>
                                        <p:strVal val="visible"/>
                                      </p:to>
                                    </p:set>
                                    <p:anim calcmode="lin" valueType="num">
                                      <p:cBhvr>
                                        <p:cTn id="11" dur="1000" fill="hold"/>
                                        <p:tgtEl>
                                          <p:spTgt spid="17413"/>
                                        </p:tgtEl>
                                        <p:attrNameLst>
                                          <p:attrName>ppt_w</p:attrName>
                                        </p:attrNameLst>
                                      </p:cBhvr>
                                      <p:tavLst>
                                        <p:tav tm="0">
                                          <p:val>
                                            <p:strVal val="#ppt_w+.3"/>
                                          </p:val>
                                        </p:tav>
                                        <p:tav tm="100000">
                                          <p:val>
                                            <p:strVal val="#ppt_w"/>
                                          </p:val>
                                        </p:tav>
                                      </p:tavLst>
                                    </p:anim>
                                    <p:anim calcmode="lin" valueType="num">
                                      <p:cBhvr>
                                        <p:cTn id="12" dur="1000" fill="hold"/>
                                        <p:tgtEl>
                                          <p:spTgt spid="17413"/>
                                        </p:tgtEl>
                                        <p:attrNameLst>
                                          <p:attrName>ppt_h</p:attrName>
                                        </p:attrNameLst>
                                      </p:cBhvr>
                                      <p:tavLst>
                                        <p:tav tm="0">
                                          <p:val>
                                            <p:strVal val="#ppt_h"/>
                                          </p:val>
                                        </p:tav>
                                        <p:tav tm="100000">
                                          <p:val>
                                            <p:strVal val="#ppt_h"/>
                                          </p:val>
                                        </p:tav>
                                      </p:tavLst>
                                    </p:anim>
                                    <p:animEffect transition="in" filter="fade">
                                      <p:cBhvr>
                                        <p:cTn id="13" dur="1000"/>
                                        <p:tgtEl>
                                          <p:spTgt spid="17413"/>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2" grpId="0"/>
      <p:bldP spid="1741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extBox 7"/>
          <p:cNvSpPr txBox="1">
            <a:spLocks noChangeArrowheads="1"/>
          </p:cNvSpPr>
          <p:nvPr/>
        </p:nvSpPr>
        <p:spPr bwMode="auto">
          <a:xfrm>
            <a:off x="0" y="862013"/>
            <a:ext cx="633413" cy="368300"/>
          </a:xfrm>
          <a:prstGeom prst="rect">
            <a:avLst/>
          </a:prstGeom>
          <a:noFill/>
          <a:ln w="9525">
            <a:noFill/>
            <a:miter lim="800000"/>
            <a:headEnd/>
            <a:tailEnd/>
          </a:ln>
        </p:spPr>
        <p:txBody>
          <a:bodyPr>
            <a:spAutoFit/>
          </a:bodyPr>
          <a:lstStyle/>
          <a:p>
            <a:r>
              <a:rPr lang="en-US" b="1">
                <a:latin typeface="Calibri" pitchFamily="34" charset="0"/>
              </a:rPr>
              <a:t>C1</a:t>
            </a:r>
            <a:r>
              <a:rPr lang="en-US">
                <a:latin typeface="Calibri" pitchFamily="34" charset="0"/>
              </a:rPr>
              <a:t>   </a:t>
            </a:r>
            <a:endParaRPr lang="en-US" sz="3200">
              <a:latin typeface="Calibri" pitchFamily="34" charset="0"/>
            </a:endParaRPr>
          </a:p>
        </p:txBody>
      </p:sp>
      <p:pic>
        <p:nvPicPr>
          <p:cNvPr id="18434" name="Picture 16" descr="BathcurseVilbia.jpe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398463" y="369888"/>
            <a:ext cx="4298950" cy="4222750"/>
          </a:xfrm>
          <a:prstGeom prst="rect">
            <a:avLst/>
          </a:prstGeom>
          <a:noFill/>
          <a:ln w="9525">
            <a:noFill/>
            <a:miter lim="800000"/>
            <a:headEnd/>
            <a:tailEnd/>
          </a:ln>
        </p:spPr>
      </p:pic>
      <p:sp>
        <p:nvSpPr>
          <p:cNvPr id="18435" name="TextBox 5"/>
          <p:cNvSpPr txBox="1">
            <a:spLocks noChangeArrowheads="1"/>
          </p:cNvSpPr>
          <p:nvPr/>
        </p:nvSpPr>
        <p:spPr bwMode="auto">
          <a:xfrm>
            <a:off x="633413" y="4743450"/>
            <a:ext cx="7996237" cy="1985963"/>
          </a:xfrm>
          <a:prstGeom prst="rect">
            <a:avLst/>
          </a:prstGeom>
          <a:noFill/>
          <a:ln w="9525">
            <a:noFill/>
            <a:miter lim="800000"/>
            <a:headEnd/>
            <a:tailEnd/>
          </a:ln>
        </p:spPr>
        <p:txBody>
          <a:bodyPr>
            <a:spAutoFit/>
          </a:bodyPr>
          <a:lstStyle/>
          <a:p>
            <a:r>
              <a:rPr lang="en-US" sz="2300" dirty="0">
                <a:solidFill>
                  <a:srgbClr val="002060"/>
                </a:solidFill>
                <a:latin typeface="Calibri" pitchFamily="34" charset="0"/>
              </a:rPr>
              <a:t>May he who has stolen </a:t>
            </a:r>
            <a:r>
              <a:rPr lang="en-US" sz="2300" dirty="0" err="1">
                <a:solidFill>
                  <a:srgbClr val="002060"/>
                </a:solidFill>
                <a:latin typeface="Calibri" pitchFamily="34" charset="0"/>
              </a:rPr>
              <a:t>Vilbia</a:t>
            </a:r>
            <a:r>
              <a:rPr lang="en-US" sz="2300" dirty="0">
                <a:solidFill>
                  <a:srgbClr val="002060"/>
                </a:solidFill>
                <a:latin typeface="Calibri" pitchFamily="34" charset="0"/>
              </a:rPr>
              <a:t> become as liquid as water ..who has stolen it (or her) </a:t>
            </a:r>
            <a:r>
              <a:rPr lang="en-US" sz="2300" dirty="0" err="1">
                <a:solidFill>
                  <a:srgbClr val="002060"/>
                </a:solidFill>
                <a:latin typeface="Calibri" pitchFamily="34" charset="0"/>
              </a:rPr>
              <a:t>Velvinna</a:t>
            </a:r>
            <a:r>
              <a:rPr lang="en-US" sz="2300" dirty="0">
                <a:solidFill>
                  <a:srgbClr val="002060"/>
                </a:solidFill>
                <a:latin typeface="Calibri" pitchFamily="34" charset="0"/>
              </a:rPr>
              <a:t>, </a:t>
            </a:r>
            <a:r>
              <a:rPr lang="en-US" sz="2300" dirty="0" err="1">
                <a:solidFill>
                  <a:srgbClr val="002060"/>
                </a:solidFill>
                <a:latin typeface="Calibri" pitchFamily="34" charset="0"/>
              </a:rPr>
              <a:t>Exsupereus</a:t>
            </a:r>
            <a:r>
              <a:rPr lang="en-US" sz="2300" dirty="0">
                <a:solidFill>
                  <a:srgbClr val="002060"/>
                </a:solidFill>
                <a:latin typeface="Calibri" pitchFamily="34" charset="0"/>
              </a:rPr>
              <a:t>, </a:t>
            </a:r>
            <a:r>
              <a:rPr lang="en-US" sz="2300" dirty="0" err="1">
                <a:solidFill>
                  <a:srgbClr val="002060"/>
                </a:solidFill>
                <a:latin typeface="Calibri" pitchFamily="34" charset="0"/>
              </a:rPr>
              <a:t>Verianus</a:t>
            </a:r>
            <a:r>
              <a:rPr lang="en-US" sz="2300" dirty="0">
                <a:solidFill>
                  <a:srgbClr val="002060"/>
                </a:solidFill>
                <a:latin typeface="Calibri" pitchFamily="34" charset="0"/>
              </a:rPr>
              <a:t>, </a:t>
            </a:r>
            <a:r>
              <a:rPr lang="en-US" sz="2300" dirty="0" err="1">
                <a:solidFill>
                  <a:srgbClr val="002060"/>
                </a:solidFill>
                <a:latin typeface="Calibri" pitchFamily="34" charset="0"/>
              </a:rPr>
              <a:t>Severinus</a:t>
            </a:r>
            <a:r>
              <a:rPr lang="en-US" sz="2300" dirty="0">
                <a:solidFill>
                  <a:srgbClr val="002060"/>
                </a:solidFill>
                <a:latin typeface="Calibri" pitchFamily="34" charset="0"/>
              </a:rPr>
              <a:t>, </a:t>
            </a:r>
            <a:r>
              <a:rPr lang="en-US" sz="2300" dirty="0" err="1">
                <a:solidFill>
                  <a:srgbClr val="002060"/>
                </a:solidFill>
                <a:latin typeface="Calibri" pitchFamily="34" charset="0"/>
              </a:rPr>
              <a:t>Augustalis</a:t>
            </a:r>
            <a:r>
              <a:rPr lang="en-US" sz="2300" dirty="0">
                <a:solidFill>
                  <a:srgbClr val="002060"/>
                </a:solidFill>
                <a:latin typeface="Calibri" pitchFamily="34" charset="0"/>
              </a:rPr>
              <a:t>, </a:t>
            </a:r>
            <a:r>
              <a:rPr lang="en-US" sz="2300" dirty="0" err="1">
                <a:solidFill>
                  <a:srgbClr val="002060"/>
                </a:solidFill>
                <a:latin typeface="Calibri" pitchFamily="34" charset="0"/>
              </a:rPr>
              <a:t>Comitianus</a:t>
            </a:r>
            <a:r>
              <a:rPr lang="en-US" sz="2300" dirty="0">
                <a:solidFill>
                  <a:srgbClr val="002060"/>
                </a:solidFill>
                <a:latin typeface="Calibri" pitchFamily="34" charset="0"/>
              </a:rPr>
              <a:t>, </a:t>
            </a:r>
            <a:r>
              <a:rPr lang="en-US" sz="2300" dirty="0" err="1">
                <a:solidFill>
                  <a:srgbClr val="002060"/>
                </a:solidFill>
                <a:latin typeface="Calibri" pitchFamily="34" charset="0"/>
              </a:rPr>
              <a:t>Minianus</a:t>
            </a:r>
            <a:r>
              <a:rPr lang="en-US" sz="2300" dirty="0">
                <a:solidFill>
                  <a:srgbClr val="002060"/>
                </a:solidFill>
                <a:latin typeface="Calibri" pitchFamily="34" charset="0"/>
              </a:rPr>
              <a:t>, </a:t>
            </a:r>
            <a:r>
              <a:rPr lang="en-US" sz="2300" dirty="0" err="1">
                <a:solidFill>
                  <a:srgbClr val="002060"/>
                </a:solidFill>
                <a:latin typeface="Calibri" pitchFamily="34" charset="0"/>
              </a:rPr>
              <a:t>Catus</a:t>
            </a:r>
            <a:r>
              <a:rPr lang="en-US" sz="2300" dirty="0">
                <a:solidFill>
                  <a:srgbClr val="002060"/>
                </a:solidFill>
                <a:latin typeface="Calibri" pitchFamily="34" charset="0"/>
              </a:rPr>
              <a:t>, </a:t>
            </a:r>
            <a:r>
              <a:rPr lang="en-US" sz="2300" dirty="0" err="1">
                <a:solidFill>
                  <a:srgbClr val="002060"/>
                </a:solidFill>
                <a:latin typeface="Calibri" pitchFamily="34" charset="0"/>
              </a:rPr>
              <a:t>Germanilla</a:t>
            </a:r>
            <a:r>
              <a:rPr lang="en-US" sz="2300" dirty="0">
                <a:solidFill>
                  <a:srgbClr val="002060"/>
                </a:solidFill>
                <a:latin typeface="Calibri" pitchFamily="34" charset="0"/>
              </a:rPr>
              <a:t>, </a:t>
            </a:r>
            <a:r>
              <a:rPr lang="en-US" sz="2300" dirty="0" err="1">
                <a:solidFill>
                  <a:srgbClr val="002060"/>
                </a:solidFill>
                <a:latin typeface="Calibri" pitchFamily="34" charset="0"/>
              </a:rPr>
              <a:t>Jovina</a:t>
            </a:r>
            <a:r>
              <a:rPr lang="en-US" sz="2300" dirty="0">
                <a:solidFill>
                  <a:srgbClr val="002060"/>
                </a:solidFill>
                <a:latin typeface="Calibri" pitchFamily="34" charset="0"/>
              </a:rPr>
              <a:t>.</a:t>
            </a:r>
          </a:p>
          <a:p>
            <a:endParaRPr lang="en-US" dirty="0">
              <a:latin typeface="Calibri" pitchFamily="34" charset="0"/>
            </a:endParaRPr>
          </a:p>
          <a:p>
            <a:r>
              <a:rPr lang="en-US" i="1" dirty="0">
                <a:latin typeface="Calibri" pitchFamily="34" charset="0"/>
              </a:rPr>
              <a:t>Since the list of possible suspects includes women’s names, this makes the idea of </a:t>
            </a:r>
            <a:r>
              <a:rPr lang="en-US" i="1" dirty="0" err="1">
                <a:latin typeface="Calibri" pitchFamily="34" charset="0"/>
              </a:rPr>
              <a:t>Vilbia</a:t>
            </a:r>
            <a:r>
              <a:rPr lang="en-US" i="1" dirty="0">
                <a:latin typeface="Calibri" pitchFamily="34" charset="0"/>
              </a:rPr>
              <a:t> being a girl more unlikely.</a:t>
            </a:r>
          </a:p>
        </p:txBody>
      </p:sp>
      <p:sp>
        <p:nvSpPr>
          <p:cNvPr id="18436" name="TextBox 6"/>
          <p:cNvSpPr txBox="1">
            <a:spLocks noChangeArrowheads="1"/>
          </p:cNvSpPr>
          <p:nvPr/>
        </p:nvSpPr>
        <p:spPr bwMode="auto">
          <a:xfrm>
            <a:off x="5068888" y="542925"/>
            <a:ext cx="3560762" cy="3200400"/>
          </a:xfrm>
          <a:prstGeom prst="rect">
            <a:avLst/>
          </a:prstGeom>
          <a:noFill/>
          <a:ln w="9525">
            <a:noFill/>
            <a:miter lim="800000"/>
            <a:headEnd/>
            <a:tailEnd/>
          </a:ln>
        </p:spPr>
        <p:txBody>
          <a:bodyPr>
            <a:spAutoFit/>
          </a:bodyPr>
          <a:lstStyle/>
          <a:p>
            <a:pPr>
              <a:spcAft>
                <a:spcPts val="600"/>
              </a:spcAft>
            </a:pPr>
            <a:r>
              <a:rPr lang="en-US" i="1">
                <a:latin typeface="Calibri" pitchFamily="34" charset="0"/>
              </a:rPr>
              <a:t>qu[i] mihi vilbiam in[v]olavit</a:t>
            </a:r>
          </a:p>
          <a:p>
            <a:pPr>
              <a:spcAft>
                <a:spcPts val="600"/>
              </a:spcAft>
            </a:pPr>
            <a:r>
              <a:rPr lang="en-US" i="1">
                <a:latin typeface="Calibri" pitchFamily="34" charset="0"/>
              </a:rPr>
              <a:t>sic liquat com[o] aqua …..  </a:t>
            </a:r>
          </a:p>
          <a:p>
            <a:pPr>
              <a:spcAft>
                <a:spcPts val="600"/>
              </a:spcAft>
            </a:pPr>
            <a:r>
              <a:rPr lang="en-US" i="1">
                <a:latin typeface="Calibri" pitchFamily="34" charset="0"/>
              </a:rPr>
              <a:t>qui eam [invol] avit</a:t>
            </a:r>
          </a:p>
          <a:p>
            <a:pPr>
              <a:spcAft>
                <a:spcPts val="600"/>
              </a:spcAft>
            </a:pPr>
            <a:r>
              <a:rPr lang="en-US" i="1">
                <a:latin typeface="Calibri" pitchFamily="34" charset="0"/>
              </a:rPr>
              <a:t> …  Velvinna Ex[s]upereus</a:t>
            </a:r>
          </a:p>
          <a:p>
            <a:pPr>
              <a:spcAft>
                <a:spcPts val="600"/>
              </a:spcAft>
            </a:pPr>
            <a:r>
              <a:rPr lang="en-US" i="1">
                <a:latin typeface="Calibri" pitchFamily="34" charset="0"/>
              </a:rPr>
              <a:t>Verianus Severinus</a:t>
            </a:r>
          </a:p>
          <a:p>
            <a:pPr>
              <a:spcAft>
                <a:spcPts val="600"/>
              </a:spcAft>
            </a:pPr>
            <a:r>
              <a:rPr lang="en-US" i="1">
                <a:latin typeface="Calibri" pitchFamily="34" charset="0"/>
              </a:rPr>
              <a:t> Augustalis Comitianus </a:t>
            </a:r>
          </a:p>
          <a:p>
            <a:pPr>
              <a:spcAft>
                <a:spcPts val="600"/>
              </a:spcAft>
            </a:pPr>
            <a:r>
              <a:rPr lang="en-US" i="1">
                <a:latin typeface="Calibri" pitchFamily="34" charset="0"/>
              </a:rPr>
              <a:t>Minianus Catus</a:t>
            </a:r>
          </a:p>
          <a:p>
            <a:pPr>
              <a:spcAft>
                <a:spcPts val="600"/>
              </a:spcAft>
            </a:pPr>
            <a:r>
              <a:rPr lang="en-US" i="1">
                <a:latin typeface="Calibri" pitchFamily="34" charset="0"/>
              </a:rPr>
              <a:t>Germanill[a] Iovina</a:t>
            </a:r>
          </a:p>
          <a:p>
            <a:endParaRPr lang="en-US">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18435"/>
                                        </p:tgtEl>
                                        <p:attrNameLst>
                                          <p:attrName>style.visibility</p:attrName>
                                        </p:attrNameLst>
                                      </p:cBhvr>
                                      <p:to>
                                        <p:strVal val="visible"/>
                                      </p:to>
                                    </p:set>
                                    <p:anim calcmode="lin" valueType="num">
                                      <p:cBhvr>
                                        <p:cTn id="7" dur="1000" fill="hold"/>
                                        <p:tgtEl>
                                          <p:spTgt spid="18435"/>
                                        </p:tgtEl>
                                        <p:attrNameLst>
                                          <p:attrName>ppt_x</p:attrName>
                                        </p:attrNameLst>
                                      </p:cBhvr>
                                      <p:tavLst>
                                        <p:tav tm="0">
                                          <p:val>
                                            <p:strVal val="#ppt_x-.2"/>
                                          </p:val>
                                        </p:tav>
                                        <p:tav tm="100000">
                                          <p:val>
                                            <p:strVal val="#ppt_x"/>
                                          </p:val>
                                        </p:tav>
                                      </p:tavLst>
                                    </p:anim>
                                    <p:anim calcmode="lin" valueType="num">
                                      <p:cBhvr>
                                        <p:cTn id="8" dur="1000" fill="hold"/>
                                        <p:tgtEl>
                                          <p:spTgt spid="18435"/>
                                        </p:tgtEl>
                                        <p:attrNameLst>
                                          <p:attrName>ppt_y</p:attrName>
                                        </p:attrNameLst>
                                      </p:cBhvr>
                                      <p:tavLst>
                                        <p:tav tm="0">
                                          <p:val>
                                            <p:strVal val="#ppt_y"/>
                                          </p:val>
                                        </p:tav>
                                        <p:tav tm="100000">
                                          <p:val>
                                            <p:strVal val="#ppt_y"/>
                                          </p:val>
                                        </p:tav>
                                      </p:tavLst>
                                    </p:anim>
                                    <p:animEffect transition="in" filter="wipe(right)" prLst="gradientSize: 0.1">
                                      <p:cBhvr>
                                        <p:cTn id="9" dur="1000"/>
                                        <p:tgtEl>
                                          <p:spTgt spid="184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extBox 7"/>
          <p:cNvSpPr txBox="1">
            <a:spLocks noChangeArrowheads="1"/>
          </p:cNvSpPr>
          <p:nvPr/>
        </p:nvSpPr>
        <p:spPr bwMode="auto">
          <a:xfrm>
            <a:off x="80963" y="862013"/>
            <a:ext cx="633412" cy="368300"/>
          </a:xfrm>
          <a:prstGeom prst="rect">
            <a:avLst/>
          </a:prstGeom>
          <a:noFill/>
          <a:ln w="9525">
            <a:noFill/>
            <a:miter lim="800000"/>
            <a:headEnd/>
            <a:tailEnd/>
          </a:ln>
        </p:spPr>
        <p:txBody>
          <a:bodyPr>
            <a:spAutoFit/>
          </a:bodyPr>
          <a:lstStyle/>
          <a:p>
            <a:r>
              <a:rPr lang="en-US">
                <a:latin typeface="Calibri" pitchFamily="34" charset="0"/>
              </a:rPr>
              <a:t>   </a:t>
            </a:r>
            <a:endParaRPr lang="en-US" sz="3200">
              <a:latin typeface="Calibri" pitchFamily="34" charset="0"/>
            </a:endParaRPr>
          </a:p>
        </p:txBody>
      </p:sp>
      <p:sp>
        <p:nvSpPr>
          <p:cNvPr id="19458" name="TextBox 8"/>
          <p:cNvSpPr txBox="1">
            <a:spLocks noChangeArrowheads="1"/>
          </p:cNvSpPr>
          <p:nvPr/>
        </p:nvSpPr>
        <p:spPr bwMode="auto">
          <a:xfrm>
            <a:off x="0" y="2616200"/>
            <a:ext cx="542925" cy="369888"/>
          </a:xfrm>
          <a:prstGeom prst="rect">
            <a:avLst/>
          </a:prstGeom>
          <a:noFill/>
          <a:ln w="9525">
            <a:noFill/>
            <a:miter lim="800000"/>
            <a:headEnd/>
            <a:tailEnd/>
          </a:ln>
        </p:spPr>
        <p:txBody>
          <a:bodyPr>
            <a:spAutoFit/>
          </a:bodyPr>
          <a:lstStyle/>
          <a:p>
            <a:r>
              <a:rPr lang="en-US" b="1">
                <a:latin typeface="Calibri" pitchFamily="34" charset="0"/>
              </a:rPr>
              <a:t>C2a</a:t>
            </a:r>
          </a:p>
        </p:txBody>
      </p:sp>
      <p:sp>
        <p:nvSpPr>
          <p:cNvPr id="19459" name="TextBox 11"/>
          <p:cNvSpPr txBox="1">
            <a:spLocks noChangeArrowheads="1"/>
          </p:cNvSpPr>
          <p:nvPr/>
        </p:nvSpPr>
        <p:spPr bwMode="auto">
          <a:xfrm>
            <a:off x="8643938" y="2616200"/>
            <a:ext cx="557212" cy="369888"/>
          </a:xfrm>
          <a:prstGeom prst="rect">
            <a:avLst/>
          </a:prstGeom>
          <a:noFill/>
          <a:ln w="9525">
            <a:noFill/>
            <a:miter lim="800000"/>
            <a:headEnd/>
            <a:tailEnd/>
          </a:ln>
        </p:spPr>
        <p:txBody>
          <a:bodyPr>
            <a:spAutoFit/>
          </a:bodyPr>
          <a:lstStyle/>
          <a:p>
            <a:r>
              <a:rPr lang="en-US" b="1">
                <a:latin typeface="Calibri" pitchFamily="34" charset="0"/>
              </a:rPr>
              <a:t>C2b</a:t>
            </a:r>
          </a:p>
        </p:txBody>
      </p:sp>
      <p:pic>
        <p:nvPicPr>
          <p:cNvPr id="19460" name="Picture 15" descr="Bathcurse21.jpe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714375" y="2708275"/>
            <a:ext cx="2752725" cy="3506788"/>
          </a:xfrm>
          <a:prstGeom prst="rect">
            <a:avLst/>
          </a:prstGeom>
          <a:noFill/>
          <a:ln w="9525">
            <a:noFill/>
            <a:miter lim="800000"/>
            <a:headEnd/>
            <a:tailEnd/>
          </a:ln>
        </p:spPr>
      </p:pic>
      <p:pic>
        <p:nvPicPr>
          <p:cNvPr id="19461" name="Picture 17" descr="Bathcurse21b.jpe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5986463" y="2616200"/>
            <a:ext cx="2657475" cy="3506788"/>
          </a:xfrm>
          <a:prstGeom prst="rect">
            <a:avLst/>
          </a:prstGeom>
          <a:noFill/>
          <a:ln w="9525">
            <a:noFill/>
            <a:miter lim="800000"/>
            <a:headEnd/>
            <a:tailEnd/>
          </a:ln>
        </p:spPr>
      </p:pic>
      <p:cxnSp>
        <p:nvCxnSpPr>
          <p:cNvPr id="13" name="Straight Arrow Connector 12"/>
          <p:cNvCxnSpPr/>
          <p:nvPr/>
        </p:nvCxnSpPr>
        <p:spPr>
          <a:xfrm flipV="1">
            <a:off x="2376488" y="3540125"/>
            <a:ext cx="4491037" cy="476250"/>
          </a:xfrm>
          <a:prstGeom prst="straightConnector1">
            <a:avLst/>
          </a:prstGeom>
          <a:ln>
            <a:solidFill>
              <a:srgbClr val="C00000"/>
            </a:solidFill>
            <a:headEnd type="arrow"/>
            <a:tailEnd type="arrow"/>
          </a:ln>
        </p:spPr>
        <p:style>
          <a:lnRef idx="2">
            <a:schemeClr val="accent2"/>
          </a:lnRef>
          <a:fillRef idx="0">
            <a:schemeClr val="accent2"/>
          </a:fillRef>
          <a:effectRef idx="1">
            <a:schemeClr val="accent2"/>
          </a:effectRef>
          <a:fontRef idx="minor">
            <a:schemeClr val="tx1"/>
          </a:fontRef>
        </p:style>
      </p:cxnSp>
      <p:sp>
        <p:nvSpPr>
          <p:cNvPr id="19463" name="TextBox 18"/>
          <p:cNvSpPr txBox="1">
            <a:spLocks noChangeArrowheads="1"/>
          </p:cNvSpPr>
          <p:nvPr/>
        </p:nvSpPr>
        <p:spPr bwMode="auto">
          <a:xfrm>
            <a:off x="3467100" y="3724275"/>
            <a:ext cx="2519363" cy="922338"/>
          </a:xfrm>
          <a:prstGeom prst="rect">
            <a:avLst/>
          </a:prstGeom>
          <a:noFill/>
          <a:ln w="9525">
            <a:noFill/>
            <a:miter lim="800000"/>
            <a:headEnd/>
            <a:tailEnd/>
          </a:ln>
        </p:spPr>
        <p:txBody>
          <a:bodyPr>
            <a:spAutoFit/>
          </a:bodyPr>
          <a:lstStyle/>
          <a:p>
            <a:r>
              <a:rPr lang="en-US" dirty="0">
                <a:latin typeface="Calibri" pitchFamily="34" charset="0"/>
              </a:rPr>
              <a:t>It refers to the theft of a hooded cloak or       </a:t>
            </a:r>
          </a:p>
          <a:p>
            <a:r>
              <a:rPr lang="en-US" i="1" dirty="0">
                <a:latin typeface="Calibri" pitchFamily="34" charset="0"/>
              </a:rPr>
              <a:t>        CARACALLA.</a:t>
            </a:r>
            <a:endParaRPr lang="en-US" dirty="0">
              <a:latin typeface="Calibri" pitchFamily="34" charset="0"/>
            </a:endParaRPr>
          </a:p>
        </p:txBody>
      </p:sp>
      <p:sp>
        <p:nvSpPr>
          <p:cNvPr id="19464" name="TextBox 19"/>
          <p:cNvSpPr txBox="1">
            <a:spLocks noChangeArrowheads="1"/>
          </p:cNvSpPr>
          <p:nvPr/>
        </p:nvSpPr>
        <p:spPr bwMode="auto">
          <a:xfrm>
            <a:off x="0" y="0"/>
            <a:ext cx="9144000" cy="1647825"/>
          </a:xfrm>
          <a:prstGeom prst="rect">
            <a:avLst/>
          </a:prstGeom>
          <a:noFill/>
          <a:ln w="9525">
            <a:noFill/>
            <a:miter lim="800000"/>
            <a:headEnd/>
            <a:tailEnd/>
          </a:ln>
        </p:spPr>
        <p:txBody>
          <a:bodyPr>
            <a:spAutoFit/>
          </a:bodyPr>
          <a:lstStyle/>
          <a:p>
            <a:pPr>
              <a:spcAft>
                <a:spcPts val="600"/>
              </a:spcAft>
            </a:pPr>
            <a:r>
              <a:rPr lang="en-US" sz="2300">
                <a:latin typeface="Calibri" pitchFamily="34" charset="0"/>
              </a:rPr>
              <a:t>This double-sided curse is written on a lead alloy sheet in a calligraphic script resembling ‘bookhand’, which was normally used on papyrus with a soft pen nib to give thick and thin strokes.</a:t>
            </a:r>
          </a:p>
          <a:p>
            <a:pPr>
              <a:spcAft>
                <a:spcPts val="600"/>
              </a:spcAft>
            </a:pPr>
            <a:r>
              <a:rPr lang="en-US" sz="2300">
                <a:latin typeface="Calibri" pitchFamily="34" charset="0"/>
              </a:rPr>
              <a:t>It is elegantly laid out, with a central heading like a stone inscription.</a:t>
            </a:r>
          </a:p>
        </p:txBody>
      </p:sp>
      <p:cxnSp>
        <p:nvCxnSpPr>
          <p:cNvPr id="30" name="Straight Arrow Connector 29"/>
          <p:cNvCxnSpPr/>
          <p:nvPr/>
        </p:nvCxnSpPr>
        <p:spPr>
          <a:xfrm flipV="1">
            <a:off x="2647950" y="1954213"/>
            <a:ext cx="3951288" cy="1216025"/>
          </a:xfrm>
          <a:prstGeom prst="straightConnector1">
            <a:avLst/>
          </a:prstGeom>
          <a:ln>
            <a:solidFill>
              <a:srgbClr val="C00000"/>
            </a:solidFill>
            <a:headEnd type="arrow"/>
            <a:tailEnd type="arrow"/>
          </a:ln>
        </p:spPr>
        <p:style>
          <a:lnRef idx="2">
            <a:schemeClr val="accent2"/>
          </a:lnRef>
          <a:fillRef idx="0">
            <a:schemeClr val="accent2"/>
          </a:fillRef>
          <a:effectRef idx="1">
            <a:schemeClr val="accent2"/>
          </a:effectRef>
          <a:fontRef idx="minor">
            <a:schemeClr val="tx1"/>
          </a:fontRef>
        </p:style>
      </p:cxnSp>
      <p:cxnSp>
        <p:nvCxnSpPr>
          <p:cNvPr id="35" name="Straight Arrow Connector 34"/>
          <p:cNvCxnSpPr/>
          <p:nvPr/>
        </p:nvCxnSpPr>
        <p:spPr>
          <a:xfrm>
            <a:off x="2036763" y="4756150"/>
            <a:ext cx="1430337" cy="292100"/>
          </a:xfrm>
          <a:prstGeom prst="straightConnector1">
            <a:avLst/>
          </a:prstGeom>
          <a:ln>
            <a:solidFill>
              <a:srgbClr val="C00000"/>
            </a:solidFill>
            <a:headEnd type="arrow"/>
            <a:tailEnd type="arrow"/>
          </a:ln>
        </p:spPr>
        <p:style>
          <a:lnRef idx="2">
            <a:schemeClr val="accent2"/>
          </a:lnRef>
          <a:fillRef idx="0">
            <a:schemeClr val="accent2"/>
          </a:fillRef>
          <a:effectRef idx="1">
            <a:schemeClr val="accent2"/>
          </a:effectRef>
          <a:fontRef idx="minor">
            <a:schemeClr val="tx1"/>
          </a:fontRef>
        </p:style>
      </p:cxnSp>
      <p:sp>
        <p:nvSpPr>
          <p:cNvPr id="19467" name="TextBox 37"/>
          <p:cNvSpPr txBox="1">
            <a:spLocks noChangeArrowheads="1"/>
          </p:cNvSpPr>
          <p:nvPr/>
        </p:nvSpPr>
        <p:spPr bwMode="auto">
          <a:xfrm>
            <a:off x="3467100" y="4756150"/>
            <a:ext cx="2519363" cy="1200150"/>
          </a:xfrm>
          <a:prstGeom prst="rect">
            <a:avLst/>
          </a:prstGeom>
          <a:noFill/>
          <a:ln w="9525">
            <a:noFill/>
            <a:miter lim="800000"/>
            <a:headEnd/>
            <a:tailEnd/>
          </a:ln>
        </p:spPr>
        <p:txBody>
          <a:bodyPr>
            <a:spAutoFit/>
          </a:bodyPr>
          <a:lstStyle/>
          <a:p>
            <a:r>
              <a:rPr lang="en-US" dirty="0">
                <a:latin typeface="Calibri" pitchFamily="34" charset="0"/>
              </a:rPr>
              <a:t>The alternatives </a:t>
            </a:r>
          </a:p>
          <a:p>
            <a:r>
              <a:rPr lang="en-US" i="1" dirty="0" err="1">
                <a:latin typeface="Calibri" pitchFamily="34" charset="0"/>
              </a:rPr>
              <a:t>si</a:t>
            </a:r>
            <a:r>
              <a:rPr lang="en-US" i="1" dirty="0">
                <a:latin typeface="Calibri" pitchFamily="34" charset="0"/>
              </a:rPr>
              <a:t> </a:t>
            </a:r>
            <a:r>
              <a:rPr lang="en-US" i="1" dirty="0" err="1">
                <a:latin typeface="Calibri" pitchFamily="34" charset="0"/>
              </a:rPr>
              <a:t>vir</a:t>
            </a:r>
            <a:r>
              <a:rPr lang="en-US" i="1" dirty="0">
                <a:latin typeface="Calibri" pitchFamily="34" charset="0"/>
              </a:rPr>
              <a:t> </a:t>
            </a:r>
            <a:r>
              <a:rPr lang="en-US" i="1" dirty="0" err="1">
                <a:latin typeface="Calibri" pitchFamily="34" charset="0"/>
              </a:rPr>
              <a:t>si</a:t>
            </a:r>
            <a:r>
              <a:rPr lang="en-US" i="1" dirty="0">
                <a:latin typeface="Calibri" pitchFamily="34" charset="0"/>
              </a:rPr>
              <a:t> </a:t>
            </a:r>
            <a:r>
              <a:rPr lang="en-US" i="1" dirty="0" err="1">
                <a:latin typeface="Calibri" pitchFamily="34" charset="0"/>
              </a:rPr>
              <a:t>femina</a:t>
            </a:r>
            <a:r>
              <a:rPr lang="en-US" i="1" dirty="0">
                <a:latin typeface="Calibri" pitchFamily="34" charset="0"/>
              </a:rPr>
              <a:t>, </a:t>
            </a:r>
            <a:r>
              <a:rPr lang="en-US" i="1" dirty="0" err="1">
                <a:latin typeface="Calibri" pitchFamily="34" charset="0"/>
              </a:rPr>
              <a:t>si</a:t>
            </a:r>
            <a:r>
              <a:rPr lang="en-US" i="1" dirty="0">
                <a:latin typeface="Calibri" pitchFamily="34" charset="0"/>
              </a:rPr>
              <a:t> </a:t>
            </a:r>
            <a:r>
              <a:rPr lang="en-US" i="1" dirty="0" err="1">
                <a:latin typeface="Calibri" pitchFamily="34" charset="0"/>
              </a:rPr>
              <a:t>servus</a:t>
            </a:r>
            <a:r>
              <a:rPr lang="en-US" i="1" dirty="0">
                <a:latin typeface="Calibri" pitchFamily="34" charset="0"/>
              </a:rPr>
              <a:t> </a:t>
            </a:r>
            <a:r>
              <a:rPr lang="en-US" i="1" dirty="0" err="1">
                <a:latin typeface="Calibri" pitchFamily="34" charset="0"/>
              </a:rPr>
              <a:t>si</a:t>
            </a:r>
            <a:r>
              <a:rPr lang="en-US" i="1" dirty="0">
                <a:latin typeface="Calibri" pitchFamily="34" charset="0"/>
              </a:rPr>
              <a:t> </a:t>
            </a:r>
            <a:r>
              <a:rPr lang="en-US" i="1" dirty="0" err="1">
                <a:latin typeface="Calibri" pitchFamily="34" charset="0"/>
              </a:rPr>
              <a:t>liber</a:t>
            </a:r>
            <a:r>
              <a:rPr lang="en-US" i="1" dirty="0">
                <a:latin typeface="Calibri" pitchFamily="34" charset="0"/>
              </a:rPr>
              <a:t>   </a:t>
            </a:r>
            <a:r>
              <a:rPr lang="en-US" dirty="0">
                <a:latin typeface="Calibri" pitchFamily="34" charset="0"/>
              </a:rPr>
              <a:t>“if man if  woman, if slave if free”</a:t>
            </a:r>
          </a:p>
        </p:txBody>
      </p:sp>
      <p:sp>
        <p:nvSpPr>
          <p:cNvPr id="19468" name="TextBox 39"/>
          <p:cNvSpPr txBox="1">
            <a:spLocks noChangeArrowheads="1"/>
          </p:cNvSpPr>
          <p:nvPr/>
        </p:nvSpPr>
        <p:spPr bwMode="auto">
          <a:xfrm>
            <a:off x="3467100" y="5956300"/>
            <a:ext cx="5537200" cy="646113"/>
          </a:xfrm>
          <a:prstGeom prst="rect">
            <a:avLst/>
          </a:prstGeom>
          <a:noFill/>
          <a:ln w="9525">
            <a:noFill/>
            <a:miter lim="800000"/>
            <a:headEnd/>
            <a:tailEnd/>
          </a:ln>
        </p:spPr>
        <p:txBody>
          <a:bodyPr>
            <a:spAutoFit/>
          </a:bodyPr>
          <a:lstStyle/>
          <a:p>
            <a:r>
              <a:rPr lang="en-US" dirty="0">
                <a:latin typeface="Calibri" pitchFamily="34" charset="0"/>
              </a:rPr>
              <a:t>seem to be a formula to ensure that no-one is excluded from the goddess’s search for the culprit!</a:t>
            </a:r>
          </a:p>
        </p:txBody>
      </p:sp>
      <p:sp>
        <p:nvSpPr>
          <p:cNvPr id="19470" name="Text Box 14"/>
          <p:cNvSpPr txBox="1">
            <a:spLocks noChangeArrowheads="1"/>
          </p:cNvSpPr>
          <p:nvPr/>
        </p:nvSpPr>
        <p:spPr bwMode="auto">
          <a:xfrm>
            <a:off x="0" y="1585913"/>
            <a:ext cx="7473950" cy="1397000"/>
          </a:xfrm>
          <a:prstGeom prst="rect">
            <a:avLst/>
          </a:prstGeom>
          <a:noFill/>
          <a:ln w="9525">
            <a:noFill/>
            <a:miter lim="800000"/>
            <a:headEnd/>
            <a:tailEnd/>
          </a:ln>
        </p:spPr>
        <p:txBody>
          <a:bodyPr>
            <a:spAutoFit/>
          </a:bodyPr>
          <a:lstStyle/>
          <a:p>
            <a:pPr defTabSz="914400">
              <a:spcAft>
                <a:spcPts val="600"/>
              </a:spcAft>
            </a:pPr>
            <a:r>
              <a:rPr lang="en-US" sz="2300" dirty="0">
                <a:latin typeface="Calibri" pitchFamily="34" charset="0"/>
              </a:rPr>
              <a:t>The style of writing and inclusion of the patronymic </a:t>
            </a:r>
            <a:r>
              <a:rPr lang="en-US" sz="2300" dirty="0" err="1">
                <a:latin typeface="Calibri" pitchFamily="34" charset="0"/>
              </a:rPr>
              <a:t>Bruceri</a:t>
            </a:r>
            <a:r>
              <a:rPr lang="en-US" sz="2300" dirty="0">
                <a:latin typeface="Calibri" pitchFamily="34" charset="0"/>
              </a:rPr>
              <a:t> (</a:t>
            </a:r>
            <a:r>
              <a:rPr lang="en-US" sz="2300" i="1" dirty="0">
                <a:latin typeface="Calibri" pitchFamily="34" charset="0"/>
              </a:rPr>
              <a:t>son of </a:t>
            </a:r>
            <a:r>
              <a:rPr lang="en-US" sz="2300" i="1" dirty="0" err="1">
                <a:latin typeface="Calibri" pitchFamily="34" charset="0"/>
              </a:rPr>
              <a:t>Brucerus</a:t>
            </a:r>
            <a:r>
              <a:rPr lang="en-US" sz="2300" dirty="0">
                <a:latin typeface="Calibri" pitchFamily="34" charset="0"/>
              </a:rPr>
              <a:t>) suggest a date in the 2nd century.</a:t>
            </a:r>
          </a:p>
          <a:p>
            <a:pPr defTabSz="914400">
              <a:spcBef>
                <a:spcPct val="50000"/>
              </a:spcBef>
            </a:pPr>
            <a:endParaRPr lang="en-US" sz="2300" dirty="0">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7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46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46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46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3" grpId="0"/>
      <p:bldP spid="19467" grpId="0"/>
      <p:bldP spid="19468" grpId="0"/>
      <p:bldP spid="1947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Box 7"/>
          <p:cNvSpPr txBox="1">
            <a:spLocks noChangeArrowheads="1"/>
          </p:cNvSpPr>
          <p:nvPr/>
        </p:nvSpPr>
        <p:spPr bwMode="auto">
          <a:xfrm>
            <a:off x="80963" y="862013"/>
            <a:ext cx="633412" cy="368300"/>
          </a:xfrm>
          <a:prstGeom prst="rect">
            <a:avLst/>
          </a:prstGeom>
          <a:noFill/>
          <a:ln w="9525">
            <a:noFill/>
            <a:miter lim="800000"/>
            <a:headEnd/>
            <a:tailEnd/>
          </a:ln>
        </p:spPr>
        <p:txBody>
          <a:bodyPr>
            <a:spAutoFit/>
          </a:bodyPr>
          <a:lstStyle/>
          <a:p>
            <a:r>
              <a:rPr lang="en-US">
                <a:latin typeface="Calibri" pitchFamily="34" charset="0"/>
              </a:rPr>
              <a:t>   </a:t>
            </a:r>
            <a:endParaRPr lang="en-US" sz="3200">
              <a:latin typeface="Calibri" pitchFamily="34" charset="0"/>
            </a:endParaRPr>
          </a:p>
        </p:txBody>
      </p:sp>
      <p:sp>
        <p:nvSpPr>
          <p:cNvPr id="20482" name="TextBox 8"/>
          <p:cNvSpPr txBox="1">
            <a:spLocks noChangeArrowheads="1"/>
          </p:cNvSpPr>
          <p:nvPr/>
        </p:nvSpPr>
        <p:spPr bwMode="auto">
          <a:xfrm>
            <a:off x="271463" y="492125"/>
            <a:ext cx="542925" cy="369888"/>
          </a:xfrm>
          <a:prstGeom prst="rect">
            <a:avLst/>
          </a:prstGeom>
          <a:noFill/>
          <a:ln w="9525">
            <a:noFill/>
            <a:miter lim="800000"/>
            <a:headEnd/>
            <a:tailEnd/>
          </a:ln>
        </p:spPr>
        <p:txBody>
          <a:bodyPr>
            <a:spAutoFit/>
          </a:bodyPr>
          <a:lstStyle/>
          <a:p>
            <a:r>
              <a:rPr lang="en-US" b="1">
                <a:latin typeface="Calibri" pitchFamily="34" charset="0"/>
              </a:rPr>
              <a:t>C2a</a:t>
            </a:r>
          </a:p>
        </p:txBody>
      </p:sp>
      <p:sp>
        <p:nvSpPr>
          <p:cNvPr id="20483" name="TextBox 11"/>
          <p:cNvSpPr txBox="1">
            <a:spLocks noChangeArrowheads="1"/>
          </p:cNvSpPr>
          <p:nvPr/>
        </p:nvSpPr>
        <p:spPr bwMode="auto">
          <a:xfrm>
            <a:off x="8310563" y="492125"/>
            <a:ext cx="555625" cy="369888"/>
          </a:xfrm>
          <a:prstGeom prst="rect">
            <a:avLst/>
          </a:prstGeom>
          <a:noFill/>
          <a:ln w="9525">
            <a:noFill/>
            <a:miter lim="800000"/>
            <a:headEnd/>
            <a:tailEnd/>
          </a:ln>
        </p:spPr>
        <p:txBody>
          <a:bodyPr>
            <a:spAutoFit/>
          </a:bodyPr>
          <a:lstStyle/>
          <a:p>
            <a:r>
              <a:rPr lang="en-US" b="1">
                <a:latin typeface="Calibri" pitchFamily="34" charset="0"/>
              </a:rPr>
              <a:t>C2b</a:t>
            </a:r>
          </a:p>
        </p:txBody>
      </p:sp>
      <p:pic>
        <p:nvPicPr>
          <p:cNvPr id="20484" name="Picture 15" descr="Bathcurse21.jpe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981075" y="0"/>
            <a:ext cx="2751138" cy="3506788"/>
          </a:xfrm>
          <a:prstGeom prst="rect">
            <a:avLst/>
          </a:prstGeom>
          <a:noFill/>
          <a:ln w="9525">
            <a:noFill/>
            <a:miter lim="800000"/>
            <a:headEnd/>
            <a:tailEnd/>
          </a:ln>
        </p:spPr>
      </p:pic>
      <p:pic>
        <p:nvPicPr>
          <p:cNvPr id="20485" name="Picture 17" descr="Bathcurse21b.jpe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5273675" y="0"/>
            <a:ext cx="2657475" cy="3506788"/>
          </a:xfrm>
          <a:prstGeom prst="rect">
            <a:avLst/>
          </a:prstGeom>
          <a:noFill/>
          <a:ln w="9525">
            <a:noFill/>
            <a:miter lim="800000"/>
            <a:headEnd/>
            <a:tailEnd/>
          </a:ln>
        </p:spPr>
      </p:pic>
      <p:sp>
        <p:nvSpPr>
          <p:cNvPr id="20486" name="TextBox 19"/>
          <p:cNvSpPr txBox="1">
            <a:spLocks noChangeArrowheads="1"/>
          </p:cNvSpPr>
          <p:nvPr/>
        </p:nvSpPr>
        <p:spPr bwMode="auto">
          <a:xfrm>
            <a:off x="0" y="3506788"/>
            <a:ext cx="9144000" cy="1571625"/>
          </a:xfrm>
          <a:prstGeom prst="rect">
            <a:avLst/>
          </a:prstGeom>
          <a:noFill/>
          <a:ln w="9525">
            <a:noFill/>
            <a:miter lim="800000"/>
            <a:headEnd/>
            <a:tailEnd/>
          </a:ln>
        </p:spPr>
        <p:txBody>
          <a:bodyPr>
            <a:spAutoFit/>
          </a:bodyPr>
          <a:lstStyle/>
          <a:p>
            <a:pPr>
              <a:spcAft>
                <a:spcPts val="600"/>
              </a:spcAft>
            </a:pPr>
            <a:r>
              <a:rPr lang="en-US" sz="2300" i="1">
                <a:latin typeface="Calibri" pitchFamily="34" charset="0"/>
              </a:rPr>
              <a:t>Docilianus Bruceri deae sanctissim[a]e Suli devoveo eum [q]ui caracallam meum involaverit si vir si femina si servus si liber ut [..]um dea Sulis maximo letum [a]digat nec ei somnum permittat nec natos nec nascentes do[ne]c caracallam meam ad templum sui numinis per[t]ulerit</a:t>
            </a:r>
          </a:p>
        </p:txBody>
      </p:sp>
      <p:sp>
        <p:nvSpPr>
          <p:cNvPr id="20488" name="Text Box 8"/>
          <p:cNvSpPr txBox="1">
            <a:spLocks noChangeArrowheads="1"/>
          </p:cNvSpPr>
          <p:nvPr/>
        </p:nvSpPr>
        <p:spPr bwMode="auto">
          <a:xfrm>
            <a:off x="0" y="5078413"/>
            <a:ext cx="8866188" cy="1785104"/>
          </a:xfrm>
          <a:prstGeom prst="rect">
            <a:avLst/>
          </a:prstGeom>
          <a:noFill/>
          <a:ln w="9525">
            <a:noFill/>
            <a:miter lim="800000"/>
            <a:headEnd/>
            <a:tailEnd/>
          </a:ln>
        </p:spPr>
        <p:txBody>
          <a:bodyPr>
            <a:spAutoFit/>
          </a:bodyPr>
          <a:lstStyle/>
          <a:p>
            <a:pPr defTabSz="914400">
              <a:spcAft>
                <a:spcPts val="600"/>
              </a:spcAft>
            </a:pPr>
            <a:r>
              <a:rPr lang="en-US" sz="2200" dirty="0" err="1">
                <a:solidFill>
                  <a:srgbClr val="000090"/>
                </a:solidFill>
                <a:latin typeface="Calibri" pitchFamily="34" charset="0"/>
              </a:rPr>
              <a:t>Docilianus</a:t>
            </a:r>
            <a:r>
              <a:rPr lang="en-US" sz="2200" dirty="0">
                <a:solidFill>
                  <a:srgbClr val="000090"/>
                </a:solidFill>
                <a:latin typeface="Calibri" pitchFamily="34" charset="0"/>
              </a:rPr>
              <a:t> [son] of </a:t>
            </a:r>
            <a:r>
              <a:rPr lang="en-US" sz="2200" dirty="0" err="1">
                <a:solidFill>
                  <a:srgbClr val="000090"/>
                </a:solidFill>
                <a:latin typeface="Calibri" pitchFamily="34" charset="0"/>
              </a:rPr>
              <a:t>Brucerus</a:t>
            </a:r>
            <a:r>
              <a:rPr lang="en-US" sz="2200" dirty="0">
                <a:solidFill>
                  <a:srgbClr val="000090"/>
                </a:solidFill>
                <a:latin typeface="Calibri" pitchFamily="34" charset="0"/>
              </a:rPr>
              <a:t> to the most holy goddess </a:t>
            </a:r>
            <a:r>
              <a:rPr lang="en-US" sz="2200" dirty="0" err="1">
                <a:solidFill>
                  <a:srgbClr val="000090"/>
                </a:solidFill>
                <a:latin typeface="Calibri" pitchFamily="34" charset="0"/>
              </a:rPr>
              <a:t>Sulis</a:t>
            </a:r>
            <a:r>
              <a:rPr lang="en-US" sz="2200" dirty="0">
                <a:solidFill>
                  <a:srgbClr val="000090"/>
                </a:solidFill>
                <a:latin typeface="Calibri" pitchFamily="34" charset="0"/>
              </a:rPr>
              <a:t>. I curse him who has stolen my hooded cloak, whether man or woman, whether slave or free, that .. the goddess </a:t>
            </a:r>
            <a:r>
              <a:rPr lang="en-US" sz="2200" dirty="0" err="1">
                <a:solidFill>
                  <a:srgbClr val="000090"/>
                </a:solidFill>
                <a:latin typeface="Calibri" pitchFamily="34" charset="0"/>
              </a:rPr>
              <a:t>Sulis</a:t>
            </a:r>
            <a:r>
              <a:rPr lang="en-US" sz="2200" dirty="0">
                <a:solidFill>
                  <a:srgbClr val="000090"/>
                </a:solidFill>
                <a:latin typeface="Calibri" pitchFamily="34" charset="0"/>
              </a:rPr>
              <a:t> inflict death upon .. and not allow him sleep or children now and in the future, until he has brought my hooded cloak to the temple of her divinity</a:t>
            </a:r>
            <a:r>
              <a:rPr lang="en-US" sz="2200" dirty="0" smtClean="0">
                <a:solidFill>
                  <a:srgbClr val="000090"/>
                </a:solidFill>
                <a:latin typeface="Calibri" pitchFamily="34" charset="0"/>
              </a:rPr>
              <a:t>.</a:t>
            </a:r>
            <a:endParaRPr lang="en-US" sz="2200" dirty="0">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48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extBox 7"/>
          <p:cNvSpPr txBox="1">
            <a:spLocks noChangeArrowheads="1"/>
          </p:cNvSpPr>
          <p:nvPr/>
        </p:nvSpPr>
        <p:spPr bwMode="auto">
          <a:xfrm>
            <a:off x="80963" y="862013"/>
            <a:ext cx="633412" cy="368300"/>
          </a:xfrm>
          <a:prstGeom prst="rect">
            <a:avLst/>
          </a:prstGeom>
          <a:noFill/>
          <a:ln w="9525">
            <a:noFill/>
            <a:miter lim="800000"/>
            <a:headEnd/>
            <a:tailEnd/>
          </a:ln>
        </p:spPr>
        <p:txBody>
          <a:bodyPr>
            <a:spAutoFit/>
          </a:bodyPr>
          <a:lstStyle/>
          <a:p>
            <a:r>
              <a:rPr lang="en-US">
                <a:latin typeface="Calibri" pitchFamily="34" charset="0"/>
              </a:rPr>
              <a:t>   </a:t>
            </a:r>
            <a:endParaRPr lang="en-US" sz="3200">
              <a:latin typeface="Calibri" pitchFamily="34" charset="0"/>
            </a:endParaRPr>
          </a:p>
        </p:txBody>
      </p:sp>
      <p:sp>
        <p:nvSpPr>
          <p:cNvPr id="21506" name="TextBox 10"/>
          <p:cNvSpPr txBox="1">
            <a:spLocks noChangeArrowheads="1"/>
          </p:cNvSpPr>
          <p:nvPr/>
        </p:nvSpPr>
        <p:spPr bwMode="auto">
          <a:xfrm>
            <a:off x="80963" y="660400"/>
            <a:ext cx="633412" cy="368300"/>
          </a:xfrm>
          <a:prstGeom prst="rect">
            <a:avLst/>
          </a:prstGeom>
          <a:noFill/>
          <a:ln w="9525">
            <a:noFill/>
            <a:miter lim="800000"/>
            <a:headEnd/>
            <a:tailEnd/>
          </a:ln>
        </p:spPr>
        <p:txBody>
          <a:bodyPr>
            <a:spAutoFit/>
          </a:bodyPr>
          <a:lstStyle/>
          <a:p>
            <a:r>
              <a:rPr lang="en-US" b="1">
                <a:latin typeface="Calibri" pitchFamily="34" charset="0"/>
              </a:rPr>
              <a:t>C3</a:t>
            </a:r>
          </a:p>
        </p:txBody>
      </p:sp>
      <p:pic>
        <p:nvPicPr>
          <p:cNvPr id="21507" name="Picture 18" descr="Bathcurse22.jpe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31800" y="176213"/>
            <a:ext cx="2368550" cy="3895725"/>
          </a:xfrm>
          <a:prstGeom prst="rect">
            <a:avLst/>
          </a:prstGeom>
          <a:noFill/>
          <a:ln w="9525">
            <a:noFill/>
            <a:miter lim="800000"/>
            <a:headEnd/>
            <a:tailEnd/>
          </a:ln>
        </p:spPr>
      </p:pic>
      <p:sp>
        <p:nvSpPr>
          <p:cNvPr id="21508" name="TextBox 5"/>
          <p:cNvSpPr txBox="1">
            <a:spLocks noChangeArrowheads="1"/>
          </p:cNvSpPr>
          <p:nvPr/>
        </p:nvSpPr>
        <p:spPr bwMode="auto">
          <a:xfrm>
            <a:off x="3222625" y="176213"/>
            <a:ext cx="5781675" cy="1201737"/>
          </a:xfrm>
          <a:prstGeom prst="rect">
            <a:avLst/>
          </a:prstGeom>
          <a:noFill/>
          <a:ln w="9525">
            <a:noFill/>
            <a:miter lim="800000"/>
            <a:headEnd/>
            <a:tailEnd/>
          </a:ln>
        </p:spPr>
        <p:txBody>
          <a:bodyPr>
            <a:spAutoFit/>
          </a:bodyPr>
          <a:lstStyle/>
          <a:p>
            <a:r>
              <a:rPr lang="en-US" sz="2400" dirty="0">
                <a:latin typeface="Calibri" pitchFamily="34" charset="0"/>
              </a:rPr>
              <a:t>This cast alloy sheet, which has been hammered flat, has been inscribed with a stylus in a 3</a:t>
            </a:r>
            <a:r>
              <a:rPr lang="en-US" sz="2400" baseline="30000" dirty="0">
                <a:latin typeface="Calibri" pitchFamily="34" charset="0"/>
              </a:rPr>
              <a:t>rd</a:t>
            </a:r>
            <a:r>
              <a:rPr lang="en-US" sz="2400" dirty="0">
                <a:latin typeface="Calibri" pitchFamily="34" charset="0"/>
              </a:rPr>
              <a:t> century A.D. script.</a:t>
            </a:r>
          </a:p>
        </p:txBody>
      </p:sp>
      <p:cxnSp>
        <p:nvCxnSpPr>
          <p:cNvPr id="7" name="Straight Arrow Connector 6"/>
          <p:cNvCxnSpPr/>
          <p:nvPr/>
        </p:nvCxnSpPr>
        <p:spPr>
          <a:xfrm>
            <a:off x="2647950" y="1500188"/>
            <a:ext cx="3951288" cy="168275"/>
          </a:xfrm>
          <a:prstGeom prst="straightConnector1">
            <a:avLst/>
          </a:prstGeom>
          <a:ln>
            <a:solidFill>
              <a:srgbClr val="C00000"/>
            </a:solidFill>
            <a:headEnd type="arrow"/>
            <a:tailEnd type="arrow"/>
          </a:ln>
        </p:spPr>
        <p:style>
          <a:lnRef idx="2">
            <a:schemeClr val="accent2"/>
          </a:lnRef>
          <a:fillRef idx="0">
            <a:schemeClr val="accent2"/>
          </a:fillRef>
          <a:effectRef idx="1">
            <a:schemeClr val="accent2"/>
          </a:effectRef>
          <a:fontRef idx="minor">
            <a:schemeClr val="tx1"/>
          </a:fontRef>
        </p:style>
      </p:cxnSp>
      <p:cxnSp>
        <p:nvCxnSpPr>
          <p:cNvPr id="13" name="Straight Arrow Connector 12"/>
          <p:cNvCxnSpPr/>
          <p:nvPr/>
        </p:nvCxnSpPr>
        <p:spPr>
          <a:xfrm>
            <a:off x="2647950" y="2257425"/>
            <a:ext cx="909638" cy="471488"/>
          </a:xfrm>
          <a:prstGeom prst="straightConnector1">
            <a:avLst/>
          </a:prstGeom>
          <a:ln>
            <a:solidFill>
              <a:srgbClr val="C00000"/>
            </a:solidFill>
            <a:headEnd type="arrow"/>
            <a:tailEnd type="arrow"/>
          </a:ln>
        </p:spPr>
        <p:style>
          <a:lnRef idx="2">
            <a:schemeClr val="accent2"/>
          </a:lnRef>
          <a:fillRef idx="0">
            <a:schemeClr val="accent2"/>
          </a:fillRef>
          <a:effectRef idx="1">
            <a:schemeClr val="accent2"/>
          </a:effectRef>
          <a:fontRef idx="minor">
            <a:schemeClr val="tx1"/>
          </a:fontRef>
        </p:style>
      </p:cxnSp>
      <p:sp>
        <p:nvSpPr>
          <p:cNvPr id="21511" name="TextBox 8"/>
          <p:cNvSpPr txBox="1">
            <a:spLocks noChangeArrowheads="1"/>
          </p:cNvSpPr>
          <p:nvPr/>
        </p:nvSpPr>
        <p:spPr bwMode="auto">
          <a:xfrm>
            <a:off x="3222625" y="2728913"/>
            <a:ext cx="5781675" cy="646112"/>
          </a:xfrm>
          <a:prstGeom prst="rect">
            <a:avLst/>
          </a:prstGeom>
          <a:noFill/>
          <a:ln w="9525">
            <a:noFill/>
            <a:miter lim="800000"/>
            <a:headEnd/>
            <a:tailEnd/>
          </a:ln>
        </p:spPr>
        <p:txBody>
          <a:bodyPr>
            <a:spAutoFit/>
          </a:bodyPr>
          <a:lstStyle/>
          <a:p>
            <a:r>
              <a:rPr lang="en-US" dirty="0">
                <a:latin typeface="Calibri" pitchFamily="34" charset="0"/>
              </a:rPr>
              <a:t>The alternatives </a:t>
            </a:r>
            <a:r>
              <a:rPr lang="en-US" i="1" dirty="0" err="1">
                <a:latin typeface="Calibri" pitchFamily="34" charset="0"/>
              </a:rPr>
              <a:t>si</a:t>
            </a:r>
            <a:r>
              <a:rPr lang="en-US" i="1" dirty="0">
                <a:latin typeface="Calibri" pitchFamily="34" charset="0"/>
              </a:rPr>
              <a:t> </a:t>
            </a:r>
            <a:r>
              <a:rPr lang="en-US" i="1" dirty="0" err="1">
                <a:latin typeface="Calibri" pitchFamily="34" charset="0"/>
              </a:rPr>
              <a:t>se[r]vus</a:t>
            </a:r>
            <a:r>
              <a:rPr lang="en-US" i="1" dirty="0">
                <a:latin typeface="Calibri" pitchFamily="34" charset="0"/>
              </a:rPr>
              <a:t> </a:t>
            </a:r>
            <a:r>
              <a:rPr lang="en-US" i="1" dirty="0" err="1">
                <a:latin typeface="Calibri" pitchFamily="34" charset="0"/>
              </a:rPr>
              <a:t>si</a:t>
            </a:r>
            <a:r>
              <a:rPr lang="en-US" i="1" dirty="0">
                <a:latin typeface="Calibri" pitchFamily="34" charset="0"/>
              </a:rPr>
              <a:t> </a:t>
            </a:r>
            <a:r>
              <a:rPr lang="en-US" i="1" dirty="0" err="1">
                <a:latin typeface="Calibri" pitchFamily="34" charset="0"/>
              </a:rPr>
              <a:t>liber</a:t>
            </a:r>
            <a:r>
              <a:rPr lang="en-US" i="1" dirty="0">
                <a:latin typeface="Calibri" pitchFamily="34" charset="0"/>
              </a:rPr>
              <a:t> </a:t>
            </a:r>
            <a:r>
              <a:rPr lang="en-US" i="1" dirty="0" err="1">
                <a:latin typeface="Calibri" pitchFamily="34" charset="0"/>
              </a:rPr>
              <a:t>si</a:t>
            </a:r>
            <a:r>
              <a:rPr lang="en-US" i="1" dirty="0">
                <a:latin typeface="Calibri" pitchFamily="34" charset="0"/>
              </a:rPr>
              <a:t> </a:t>
            </a:r>
            <a:r>
              <a:rPr lang="en-US" i="1" dirty="0" err="1">
                <a:latin typeface="Calibri" pitchFamily="34" charset="0"/>
              </a:rPr>
              <a:t>baro</a:t>
            </a:r>
            <a:r>
              <a:rPr lang="en-US" i="1" dirty="0">
                <a:latin typeface="Calibri" pitchFamily="34" charset="0"/>
              </a:rPr>
              <a:t> </a:t>
            </a:r>
            <a:r>
              <a:rPr lang="en-US" i="1" dirty="0" err="1">
                <a:latin typeface="Calibri" pitchFamily="34" charset="0"/>
              </a:rPr>
              <a:t>si</a:t>
            </a:r>
            <a:r>
              <a:rPr lang="en-US" i="1" dirty="0">
                <a:latin typeface="Calibri" pitchFamily="34" charset="0"/>
              </a:rPr>
              <a:t> </a:t>
            </a:r>
            <a:r>
              <a:rPr lang="en-US" i="1" dirty="0" err="1">
                <a:latin typeface="Calibri" pitchFamily="34" charset="0"/>
              </a:rPr>
              <a:t>mulier</a:t>
            </a:r>
            <a:r>
              <a:rPr lang="en-US" i="1" dirty="0">
                <a:latin typeface="Calibri" pitchFamily="34" charset="0"/>
              </a:rPr>
              <a:t>  </a:t>
            </a:r>
            <a:r>
              <a:rPr lang="en-US" dirty="0">
                <a:latin typeface="Calibri" pitchFamily="34" charset="0"/>
              </a:rPr>
              <a:t>“if slave if free, if man if woman”</a:t>
            </a:r>
            <a:r>
              <a:rPr lang="en-US" i="1" dirty="0">
                <a:latin typeface="Calibri" pitchFamily="34" charset="0"/>
              </a:rPr>
              <a:t> </a:t>
            </a:r>
            <a:r>
              <a:rPr lang="en-US" dirty="0">
                <a:latin typeface="Calibri" pitchFamily="34" charset="0"/>
              </a:rPr>
              <a:t>seem to be a common formula.</a:t>
            </a:r>
          </a:p>
        </p:txBody>
      </p:sp>
      <p:cxnSp>
        <p:nvCxnSpPr>
          <p:cNvPr id="12" name="Straight Arrow Connector 11"/>
          <p:cNvCxnSpPr/>
          <p:nvPr/>
        </p:nvCxnSpPr>
        <p:spPr>
          <a:xfrm flipV="1">
            <a:off x="2647950" y="2728913"/>
            <a:ext cx="909638" cy="136525"/>
          </a:xfrm>
          <a:prstGeom prst="straightConnector1">
            <a:avLst/>
          </a:prstGeom>
          <a:ln>
            <a:headEnd type="arrow"/>
            <a:tailEnd type="arrow"/>
          </a:ln>
        </p:spPr>
        <p:style>
          <a:lnRef idx="2">
            <a:schemeClr val="accent2"/>
          </a:lnRef>
          <a:fillRef idx="0">
            <a:schemeClr val="accent2"/>
          </a:fillRef>
          <a:effectRef idx="1">
            <a:schemeClr val="accent2"/>
          </a:effectRef>
          <a:fontRef idx="minor">
            <a:schemeClr val="tx1"/>
          </a:fontRef>
        </p:style>
      </p:cxnSp>
      <p:sp>
        <p:nvSpPr>
          <p:cNvPr id="21513" name="TextBox 20"/>
          <p:cNvSpPr txBox="1">
            <a:spLocks noChangeArrowheads="1"/>
          </p:cNvSpPr>
          <p:nvPr/>
        </p:nvSpPr>
        <p:spPr bwMode="auto">
          <a:xfrm>
            <a:off x="431800" y="4938713"/>
            <a:ext cx="8058150" cy="647700"/>
          </a:xfrm>
          <a:prstGeom prst="rect">
            <a:avLst/>
          </a:prstGeom>
          <a:noFill/>
          <a:ln w="9525">
            <a:noFill/>
            <a:miter lim="800000"/>
            <a:headEnd/>
            <a:tailEnd/>
          </a:ln>
        </p:spPr>
        <p:txBody>
          <a:bodyPr>
            <a:spAutoFit/>
          </a:bodyPr>
          <a:lstStyle/>
          <a:p>
            <a:r>
              <a:rPr lang="en-US" dirty="0">
                <a:latin typeface="Calibri" pitchFamily="34" charset="0"/>
              </a:rPr>
              <a:t>The table of New Roman Cursive forms on the final slide can help with deciphering some of these letters, but some of them are in the Old Roman Cursive style.</a:t>
            </a:r>
          </a:p>
        </p:txBody>
      </p:sp>
      <p:sp>
        <p:nvSpPr>
          <p:cNvPr id="21514" name="TextBox 21"/>
          <p:cNvSpPr txBox="1">
            <a:spLocks noChangeArrowheads="1"/>
          </p:cNvSpPr>
          <p:nvPr/>
        </p:nvSpPr>
        <p:spPr bwMode="auto">
          <a:xfrm>
            <a:off x="3222625" y="1500188"/>
            <a:ext cx="5781675" cy="923925"/>
          </a:xfrm>
          <a:prstGeom prst="rect">
            <a:avLst/>
          </a:prstGeom>
          <a:noFill/>
          <a:ln w="9525">
            <a:noFill/>
            <a:miter lim="800000"/>
            <a:headEnd/>
            <a:tailEnd/>
          </a:ln>
        </p:spPr>
        <p:txBody>
          <a:bodyPr>
            <a:spAutoFit/>
          </a:bodyPr>
          <a:lstStyle/>
          <a:p>
            <a:r>
              <a:rPr lang="en-US" dirty="0">
                <a:latin typeface="Calibri" pitchFamily="34" charset="0"/>
              </a:rPr>
              <a:t>It is again bemoaning the loss of a </a:t>
            </a:r>
            <a:r>
              <a:rPr lang="en-US" i="1" dirty="0" err="1">
                <a:latin typeface="Calibri" pitchFamily="34" charset="0"/>
              </a:rPr>
              <a:t>caracalla</a:t>
            </a:r>
            <a:r>
              <a:rPr lang="en-US" i="1" dirty="0">
                <a:latin typeface="Calibri" pitchFamily="34" charset="0"/>
              </a:rPr>
              <a:t> </a:t>
            </a:r>
            <a:r>
              <a:rPr lang="en-US" dirty="0">
                <a:latin typeface="Calibri" pitchFamily="34" charset="0"/>
              </a:rPr>
              <a:t>– a hooded cloak. (</a:t>
            </a:r>
            <a:r>
              <a:rPr lang="en-US" i="1" dirty="0">
                <a:latin typeface="Calibri" pitchFamily="34" charset="0"/>
              </a:rPr>
              <a:t>Notice that the word ends in ‘</a:t>
            </a:r>
            <a:r>
              <a:rPr lang="en-US" i="1" dirty="0" err="1">
                <a:latin typeface="Calibri" pitchFamily="34" charset="0"/>
              </a:rPr>
              <a:t>m</a:t>
            </a:r>
            <a:r>
              <a:rPr lang="en-US" i="1" dirty="0">
                <a:latin typeface="Calibri" pitchFamily="34" charset="0"/>
              </a:rPr>
              <a:t>’ to show that it is the object of the sentence).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5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5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1" grpId="0"/>
      <p:bldP spid="2151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extBox 7"/>
          <p:cNvSpPr txBox="1">
            <a:spLocks noChangeArrowheads="1"/>
          </p:cNvSpPr>
          <p:nvPr/>
        </p:nvSpPr>
        <p:spPr bwMode="auto">
          <a:xfrm>
            <a:off x="80963" y="862013"/>
            <a:ext cx="633412" cy="368300"/>
          </a:xfrm>
          <a:prstGeom prst="rect">
            <a:avLst/>
          </a:prstGeom>
          <a:noFill/>
          <a:ln w="9525">
            <a:noFill/>
            <a:miter lim="800000"/>
            <a:headEnd/>
            <a:tailEnd/>
          </a:ln>
        </p:spPr>
        <p:txBody>
          <a:bodyPr>
            <a:spAutoFit/>
          </a:bodyPr>
          <a:lstStyle/>
          <a:p>
            <a:r>
              <a:rPr lang="en-US">
                <a:latin typeface="Calibri" pitchFamily="34" charset="0"/>
              </a:rPr>
              <a:t>   </a:t>
            </a:r>
            <a:endParaRPr lang="en-US" sz="3200">
              <a:latin typeface="Calibri" pitchFamily="34" charset="0"/>
            </a:endParaRPr>
          </a:p>
        </p:txBody>
      </p:sp>
      <p:sp>
        <p:nvSpPr>
          <p:cNvPr id="22530" name="TextBox 10"/>
          <p:cNvSpPr txBox="1">
            <a:spLocks noChangeArrowheads="1"/>
          </p:cNvSpPr>
          <p:nvPr/>
        </p:nvSpPr>
        <p:spPr bwMode="auto">
          <a:xfrm>
            <a:off x="80963" y="660400"/>
            <a:ext cx="633412" cy="368300"/>
          </a:xfrm>
          <a:prstGeom prst="rect">
            <a:avLst/>
          </a:prstGeom>
          <a:noFill/>
          <a:ln w="9525">
            <a:noFill/>
            <a:miter lim="800000"/>
            <a:headEnd/>
            <a:tailEnd/>
          </a:ln>
        </p:spPr>
        <p:txBody>
          <a:bodyPr>
            <a:spAutoFit/>
          </a:bodyPr>
          <a:lstStyle/>
          <a:p>
            <a:r>
              <a:rPr lang="en-US" b="1">
                <a:latin typeface="Calibri" pitchFamily="34" charset="0"/>
              </a:rPr>
              <a:t>C3</a:t>
            </a:r>
          </a:p>
        </p:txBody>
      </p:sp>
      <p:pic>
        <p:nvPicPr>
          <p:cNvPr id="22531" name="Picture 18" descr="Bathcurse22.jpe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31800" y="176213"/>
            <a:ext cx="2897188" cy="4762500"/>
          </a:xfrm>
          <a:prstGeom prst="rect">
            <a:avLst/>
          </a:prstGeom>
          <a:noFill/>
          <a:ln w="9525">
            <a:noFill/>
            <a:miter lim="800000"/>
            <a:headEnd/>
            <a:tailEnd/>
          </a:ln>
        </p:spPr>
      </p:pic>
      <p:sp>
        <p:nvSpPr>
          <p:cNvPr id="22532" name="TextBox 5"/>
          <p:cNvSpPr txBox="1">
            <a:spLocks noChangeArrowheads="1"/>
          </p:cNvSpPr>
          <p:nvPr/>
        </p:nvSpPr>
        <p:spPr bwMode="auto">
          <a:xfrm>
            <a:off x="3495675" y="388362"/>
            <a:ext cx="2182813" cy="4248150"/>
          </a:xfrm>
          <a:prstGeom prst="rect">
            <a:avLst/>
          </a:prstGeom>
          <a:noFill/>
          <a:ln w="9525">
            <a:noFill/>
            <a:miter lim="800000"/>
            <a:headEnd/>
            <a:tailEnd/>
          </a:ln>
        </p:spPr>
        <p:txBody>
          <a:bodyPr>
            <a:spAutoFit/>
          </a:bodyPr>
          <a:lstStyle/>
          <a:p>
            <a:pPr>
              <a:spcAft>
                <a:spcPts val="600"/>
              </a:spcAft>
            </a:pPr>
            <a:r>
              <a:rPr lang="en-US" sz="2000" i="1" dirty="0" err="1">
                <a:latin typeface="Calibri" pitchFamily="34" charset="0"/>
              </a:rPr>
              <a:t>Minerv[a]e</a:t>
            </a:r>
            <a:r>
              <a:rPr lang="en-US" sz="2000" i="1" dirty="0">
                <a:latin typeface="Calibri" pitchFamily="34" charset="0"/>
              </a:rPr>
              <a:t> </a:t>
            </a:r>
          </a:p>
          <a:p>
            <a:pPr>
              <a:spcAft>
                <a:spcPts val="600"/>
              </a:spcAft>
            </a:pPr>
            <a:r>
              <a:rPr lang="en-US" sz="2000" i="1" dirty="0" err="1">
                <a:latin typeface="Calibri" pitchFamily="34" charset="0"/>
              </a:rPr>
              <a:t>de[ae</a:t>
            </a:r>
            <a:r>
              <a:rPr lang="en-US" sz="2000" i="1" dirty="0">
                <a:latin typeface="Calibri" pitchFamily="34" charset="0"/>
              </a:rPr>
              <a:t>] </a:t>
            </a:r>
            <a:r>
              <a:rPr lang="en-US" sz="2000" i="1" dirty="0" err="1">
                <a:latin typeface="Calibri" pitchFamily="34" charset="0"/>
              </a:rPr>
              <a:t>Suli</a:t>
            </a:r>
            <a:r>
              <a:rPr lang="en-US" sz="2000" i="1" dirty="0">
                <a:latin typeface="Calibri" pitchFamily="34" charset="0"/>
              </a:rPr>
              <a:t> </a:t>
            </a:r>
            <a:r>
              <a:rPr lang="en-US" sz="2000" i="1" dirty="0" err="1">
                <a:latin typeface="Calibri" pitchFamily="34" charset="0"/>
              </a:rPr>
              <a:t>donavi</a:t>
            </a:r>
            <a:endParaRPr lang="en-US" sz="2000" i="1" dirty="0">
              <a:latin typeface="Calibri" pitchFamily="34" charset="0"/>
            </a:endParaRPr>
          </a:p>
          <a:p>
            <a:pPr>
              <a:spcAft>
                <a:spcPts val="600"/>
              </a:spcAft>
            </a:pPr>
            <a:r>
              <a:rPr lang="en-US" sz="2000" i="1" dirty="0" err="1">
                <a:latin typeface="Calibri" pitchFamily="34" charset="0"/>
              </a:rPr>
              <a:t>furem</a:t>
            </a:r>
            <a:r>
              <a:rPr lang="en-US" sz="2000" i="1" dirty="0">
                <a:latin typeface="Calibri" pitchFamily="34" charset="0"/>
              </a:rPr>
              <a:t> qui</a:t>
            </a:r>
          </a:p>
          <a:p>
            <a:pPr>
              <a:spcAft>
                <a:spcPts val="600"/>
              </a:spcAft>
            </a:pPr>
            <a:r>
              <a:rPr lang="en-US" sz="2000" i="1" dirty="0" err="1">
                <a:latin typeface="Calibri" pitchFamily="34" charset="0"/>
              </a:rPr>
              <a:t>caracallam</a:t>
            </a:r>
            <a:endParaRPr lang="en-US" sz="2000" i="1" dirty="0">
              <a:latin typeface="Calibri" pitchFamily="34" charset="0"/>
            </a:endParaRPr>
          </a:p>
          <a:p>
            <a:pPr>
              <a:spcAft>
                <a:spcPts val="600"/>
              </a:spcAft>
            </a:pPr>
            <a:r>
              <a:rPr lang="en-US" sz="2000" i="1" dirty="0" err="1">
                <a:latin typeface="Calibri" pitchFamily="34" charset="0"/>
              </a:rPr>
              <a:t>meam</a:t>
            </a:r>
            <a:r>
              <a:rPr lang="en-US" sz="2000" i="1" dirty="0">
                <a:latin typeface="Calibri" pitchFamily="34" charset="0"/>
              </a:rPr>
              <a:t> </a:t>
            </a:r>
            <a:r>
              <a:rPr lang="en-US" sz="2000" i="1" dirty="0" err="1">
                <a:latin typeface="Calibri" pitchFamily="34" charset="0"/>
              </a:rPr>
              <a:t>invo</a:t>
            </a:r>
            <a:r>
              <a:rPr lang="en-US" sz="2000" i="1" dirty="0">
                <a:latin typeface="Calibri" pitchFamily="34" charset="0"/>
              </a:rPr>
              <a:t>-</a:t>
            </a:r>
          </a:p>
          <a:p>
            <a:pPr>
              <a:spcAft>
                <a:spcPts val="600"/>
              </a:spcAft>
            </a:pPr>
            <a:r>
              <a:rPr lang="en-US" sz="2000" i="1" dirty="0">
                <a:latin typeface="Calibri" pitchFamily="34" charset="0"/>
              </a:rPr>
              <a:t>-</a:t>
            </a:r>
            <a:r>
              <a:rPr lang="en-US" sz="2000" i="1" dirty="0" err="1">
                <a:latin typeface="Calibri" pitchFamily="34" charset="0"/>
              </a:rPr>
              <a:t>lavit</a:t>
            </a:r>
            <a:r>
              <a:rPr lang="en-US" sz="2000" i="1" dirty="0">
                <a:latin typeface="Calibri" pitchFamily="34" charset="0"/>
              </a:rPr>
              <a:t> </a:t>
            </a:r>
            <a:r>
              <a:rPr lang="en-US" sz="2000" i="1" dirty="0" err="1">
                <a:latin typeface="Calibri" pitchFamily="34" charset="0"/>
              </a:rPr>
              <a:t>si</a:t>
            </a:r>
            <a:r>
              <a:rPr lang="en-US" sz="2000" i="1" dirty="0">
                <a:latin typeface="Calibri" pitchFamily="34" charset="0"/>
              </a:rPr>
              <a:t> </a:t>
            </a:r>
            <a:r>
              <a:rPr lang="en-US" sz="2000" i="1" dirty="0" err="1">
                <a:latin typeface="Calibri" pitchFamily="34" charset="0"/>
              </a:rPr>
              <a:t>ser[v]us</a:t>
            </a:r>
            <a:endParaRPr lang="en-US" sz="2000" i="1" dirty="0">
              <a:latin typeface="Calibri" pitchFamily="34" charset="0"/>
            </a:endParaRPr>
          </a:p>
          <a:p>
            <a:pPr>
              <a:spcAft>
                <a:spcPts val="600"/>
              </a:spcAft>
            </a:pPr>
            <a:r>
              <a:rPr lang="en-US" sz="2000" i="1" dirty="0" err="1">
                <a:latin typeface="Calibri" pitchFamily="34" charset="0"/>
              </a:rPr>
              <a:t>si</a:t>
            </a:r>
            <a:r>
              <a:rPr lang="en-US" sz="2000" i="1" dirty="0">
                <a:latin typeface="Calibri" pitchFamily="34" charset="0"/>
              </a:rPr>
              <a:t> </a:t>
            </a:r>
            <a:r>
              <a:rPr lang="en-US" sz="2000" i="1" dirty="0" err="1">
                <a:latin typeface="Calibri" pitchFamily="34" charset="0"/>
              </a:rPr>
              <a:t>liber</a:t>
            </a:r>
            <a:r>
              <a:rPr lang="en-US" sz="2000" i="1" dirty="0">
                <a:latin typeface="Calibri" pitchFamily="34" charset="0"/>
              </a:rPr>
              <a:t> </a:t>
            </a:r>
            <a:r>
              <a:rPr lang="en-US" sz="2000" i="1" dirty="0" err="1">
                <a:latin typeface="Calibri" pitchFamily="34" charset="0"/>
              </a:rPr>
              <a:t>si</a:t>
            </a:r>
            <a:r>
              <a:rPr lang="en-US" sz="2000" i="1" dirty="0">
                <a:latin typeface="Calibri" pitchFamily="34" charset="0"/>
              </a:rPr>
              <a:t> </a:t>
            </a:r>
            <a:r>
              <a:rPr lang="en-US" sz="2000" i="1" dirty="0" err="1">
                <a:latin typeface="Calibri" pitchFamily="34" charset="0"/>
              </a:rPr>
              <a:t>ba</a:t>
            </a:r>
            <a:r>
              <a:rPr lang="en-US" sz="2000" i="1" dirty="0">
                <a:latin typeface="Calibri" pitchFamily="34" charset="0"/>
              </a:rPr>
              <a:t>-</a:t>
            </a:r>
          </a:p>
          <a:p>
            <a:pPr>
              <a:spcAft>
                <a:spcPts val="600"/>
              </a:spcAft>
            </a:pPr>
            <a:r>
              <a:rPr lang="en-US" sz="2000" i="1" dirty="0">
                <a:latin typeface="Calibri" pitchFamily="34" charset="0"/>
              </a:rPr>
              <a:t>-</a:t>
            </a:r>
            <a:r>
              <a:rPr lang="en-US" sz="2000" i="1" dirty="0" err="1">
                <a:latin typeface="Calibri" pitchFamily="34" charset="0"/>
              </a:rPr>
              <a:t>ro</a:t>
            </a:r>
            <a:r>
              <a:rPr lang="en-US" sz="2000" i="1" dirty="0">
                <a:latin typeface="Calibri" pitchFamily="34" charset="0"/>
              </a:rPr>
              <a:t> </a:t>
            </a:r>
            <a:r>
              <a:rPr lang="en-US" sz="2000" i="1" dirty="0" err="1">
                <a:latin typeface="Calibri" pitchFamily="34" charset="0"/>
              </a:rPr>
              <a:t>si</a:t>
            </a:r>
            <a:r>
              <a:rPr lang="en-US" sz="2000" i="1" dirty="0">
                <a:latin typeface="Calibri" pitchFamily="34" charset="0"/>
              </a:rPr>
              <a:t> </a:t>
            </a:r>
            <a:r>
              <a:rPr lang="en-US" sz="2000" i="1" dirty="0" err="1">
                <a:latin typeface="Calibri" pitchFamily="34" charset="0"/>
              </a:rPr>
              <a:t>mulier</a:t>
            </a:r>
            <a:endParaRPr lang="en-US" sz="2000" i="1" dirty="0">
              <a:latin typeface="Calibri" pitchFamily="34" charset="0"/>
            </a:endParaRPr>
          </a:p>
          <a:p>
            <a:pPr>
              <a:spcAft>
                <a:spcPts val="600"/>
              </a:spcAft>
            </a:pPr>
            <a:r>
              <a:rPr lang="en-US" sz="2000" i="1" dirty="0">
                <a:latin typeface="Calibri" pitchFamily="34" charset="0"/>
              </a:rPr>
              <a:t>hoc </a:t>
            </a:r>
            <a:r>
              <a:rPr lang="en-US" sz="2000" i="1" dirty="0" err="1">
                <a:latin typeface="Calibri" pitchFamily="34" charset="0"/>
              </a:rPr>
              <a:t>donum</a:t>
            </a:r>
            <a:r>
              <a:rPr lang="en-US" sz="2000" i="1" dirty="0">
                <a:latin typeface="Calibri" pitchFamily="34" charset="0"/>
              </a:rPr>
              <a:t> non</a:t>
            </a:r>
          </a:p>
          <a:p>
            <a:pPr>
              <a:spcAft>
                <a:spcPts val="600"/>
              </a:spcAft>
            </a:pPr>
            <a:r>
              <a:rPr lang="en-US" sz="2000" i="1" dirty="0" err="1">
                <a:latin typeface="Calibri" pitchFamily="34" charset="0"/>
              </a:rPr>
              <a:t>redemat</a:t>
            </a:r>
            <a:r>
              <a:rPr lang="en-US" sz="2000" i="1" dirty="0">
                <a:latin typeface="Calibri" pitchFamily="34" charset="0"/>
              </a:rPr>
              <a:t> </a:t>
            </a:r>
            <a:r>
              <a:rPr lang="en-US" sz="2000" i="1" dirty="0" err="1">
                <a:latin typeface="Calibri" pitchFamily="34" charset="0"/>
              </a:rPr>
              <a:t>nessi</a:t>
            </a:r>
            <a:endParaRPr lang="en-US" sz="2000" i="1" dirty="0">
              <a:latin typeface="Calibri" pitchFamily="34" charset="0"/>
            </a:endParaRPr>
          </a:p>
          <a:p>
            <a:pPr>
              <a:spcAft>
                <a:spcPts val="600"/>
              </a:spcAft>
            </a:pPr>
            <a:r>
              <a:rPr lang="en-US" sz="2000" i="1" dirty="0" err="1">
                <a:latin typeface="Calibri" pitchFamily="34" charset="0"/>
              </a:rPr>
              <a:t>sangu[i]n[e</a:t>
            </a:r>
            <a:r>
              <a:rPr lang="en-US" sz="2000" i="1" dirty="0">
                <a:latin typeface="Calibri" pitchFamily="34" charset="0"/>
              </a:rPr>
              <a:t>] </a:t>
            </a:r>
            <a:r>
              <a:rPr lang="en-US" sz="2000" i="1" dirty="0" err="1">
                <a:latin typeface="Calibri" pitchFamily="34" charset="0"/>
              </a:rPr>
              <a:t>suo</a:t>
            </a:r>
            <a:endParaRPr lang="en-US" sz="2000" i="1" dirty="0">
              <a:latin typeface="Calibri" pitchFamily="34" charset="0"/>
            </a:endParaRPr>
          </a:p>
        </p:txBody>
      </p:sp>
      <p:sp>
        <p:nvSpPr>
          <p:cNvPr id="22533" name="TextBox 20"/>
          <p:cNvSpPr txBox="1">
            <a:spLocks noChangeArrowheads="1"/>
          </p:cNvSpPr>
          <p:nvPr/>
        </p:nvSpPr>
        <p:spPr bwMode="auto">
          <a:xfrm>
            <a:off x="431800" y="4938713"/>
            <a:ext cx="8058150" cy="1155700"/>
          </a:xfrm>
          <a:prstGeom prst="rect">
            <a:avLst/>
          </a:prstGeom>
          <a:noFill/>
          <a:ln w="9525">
            <a:noFill/>
            <a:miter lim="800000"/>
            <a:headEnd/>
            <a:tailEnd/>
          </a:ln>
        </p:spPr>
        <p:txBody>
          <a:bodyPr>
            <a:spAutoFit/>
          </a:bodyPr>
          <a:lstStyle/>
          <a:p>
            <a:pPr>
              <a:spcAft>
                <a:spcPts val="600"/>
              </a:spcAft>
            </a:pPr>
            <a:r>
              <a:rPr lang="en-US" sz="2300" dirty="0">
                <a:solidFill>
                  <a:srgbClr val="002060"/>
                </a:solidFill>
                <a:latin typeface="Calibri" pitchFamily="34" charset="0"/>
              </a:rPr>
              <a:t>To Minerva the goddess </a:t>
            </a:r>
            <a:r>
              <a:rPr lang="en-US" sz="2300" dirty="0" err="1">
                <a:solidFill>
                  <a:srgbClr val="002060"/>
                </a:solidFill>
                <a:latin typeface="Calibri" pitchFamily="34" charset="0"/>
              </a:rPr>
              <a:t>Sulis</a:t>
            </a:r>
            <a:r>
              <a:rPr lang="en-US" sz="2300" dirty="0">
                <a:solidFill>
                  <a:srgbClr val="002060"/>
                </a:solidFill>
                <a:latin typeface="Calibri" pitchFamily="34" charset="0"/>
              </a:rPr>
              <a:t> I have given the thief who has stolen my hooded cloak, whether slave or free, whether man or woman.  He is not to buy back this gift unless with his own blood.</a:t>
            </a:r>
          </a:p>
        </p:txBody>
      </p:sp>
      <p:sp>
        <p:nvSpPr>
          <p:cNvPr id="22534" name="TextBox 13"/>
          <p:cNvSpPr txBox="1">
            <a:spLocks noChangeArrowheads="1"/>
          </p:cNvSpPr>
          <p:nvPr/>
        </p:nvSpPr>
        <p:spPr bwMode="auto">
          <a:xfrm>
            <a:off x="5489575" y="388362"/>
            <a:ext cx="3654425" cy="4017962"/>
          </a:xfrm>
          <a:prstGeom prst="rect">
            <a:avLst/>
          </a:prstGeom>
          <a:noFill/>
          <a:ln w="9525">
            <a:noFill/>
            <a:miter lim="800000"/>
            <a:headEnd/>
            <a:tailEnd/>
          </a:ln>
        </p:spPr>
        <p:txBody>
          <a:bodyPr>
            <a:spAutoFit/>
          </a:bodyPr>
          <a:lstStyle/>
          <a:p>
            <a:r>
              <a:rPr lang="en-US" sz="1700" dirty="0">
                <a:latin typeface="Calibri" pitchFamily="34" charset="0"/>
              </a:rPr>
              <a:t>N.B. vulgar spelling of ‘</a:t>
            </a:r>
            <a:r>
              <a:rPr lang="en-US" sz="1700" dirty="0" err="1">
                <a:latin typeface="Calibri" pitchFamily="34" charset="0"/>
              </a:rPr>
              <a:t>Minervae</a:t>
            </a:r>
            <a:r>
              <a:rPr lang="en-US" sz="1700" dirty="0">
                <a:latin typeface="Calibri" pitchFamily="34" charset="0"/>
              </a:rPr>
              <a:t>’</a:t>
            </a:r>
          </a:p>
          <a:p>
            <a:r>
              <a:rPr lang="en-US" sz="1700" dirty="0">
                <a:latin typeface="Calibri" pitchFamily="34" charset="0"/>
              </a:rPr>
              <a:t>(‘</a:t>
            </a:r>
            <a:r>
              <a:rPr lang="en-US" sz="1700" dirty="0" err="1">
                <a:latin typeface="Calibri" pitchFamily="34" charset="0"/>
              </a:rPr>
              <a:t>ae</a:t>
            </a:r>
            <a:r>
              <a:rPr lang="en-US" sz="1700" dirty="0">
                <a:latin typeface="Calibri" pitchFamily="34" charset="0"/>
              </a:rPr>
              <a:t>’ and ‘</a:t>
            </a:r>
            <a:r>
              <a:rPr lang="en-US" sz="1700" dirty="0" err="1">
                <a:latin typeface="Calibri" pitchFamily="34" charset="0"/>
              </a:rPr>
              <a:t>i</a:t>
            </a:r>
            <a:r>
              <a:rPr lang="en-US" sz="1700" dirty="0">
                <a:latin typeface="Calibri" pitchFamily="34" charset="0"/>
              </a:rPr>
              <a:t>’ endings mean ‘to’ in Latin, and are known as the DATIVE case).</a:t>
            </a:r>
          </a:p>
          <a:p>
            <a:endParaRPr lang="en-US" sz="1700" dirty="0">
              <a:latin typeface="Calibri" pitchFamily="34" charset="0"/>
            </a:endParaRPr>
          </a:p>
          <a:p>
            <a:endParaRPr lang="en-US" sz="1700" dirty="0">
              <a:latin typeface="Calibri" pitchFamily="34" charset="0"/>
            </a:endParaRPr>
          </a:p>
          <a:p>
            <a:endParaRPr lang="en-US" sz="1700" dirty="0">
              <a:latin typeface="Calibri" pitchFamily="34" charset="0"/>
            </a:endParaRPr>
          </a:p>
          <a:p>
            <a:r>
              <a:rPr lang="en-US" sz="1700" dirty="0">
                <a:latin typeface="Calibri" pitchFamily="34" charset="0"/>
              </a:rPr>
              <a:t>‘</a:t>
            </a:r>
            <a:r>
              <a:rPr lang="en-US" sz="1700" dirty="0" err="1">
                <a:latin typeface="Calibri" pitchFamily="34" charset="0"/>
              </a:rPr>
              <a:t>involavit</a:t>
            </a:r>
            <a:r>
              <a:rPr lang="en-US" sz="1700" dirty="0">
                <a:latin typeface="Calibri" pitchFamily="34" charset="0"/>
              </a:rPr>
              <a:t>’ spans two lines</a:t>
            </a:r>
          </a:p>
          <a:p>
            <a:endParaRPr lang="en-US" sz="1700" dirty="0">
              <a:latin typeface="Calibri" pitchFamily="34" charset="0"/>
            </a:endParaRPr>
          </a:p>
          <a:p>
            <a:r>
              <a:rPr lang="en-US" sz="1700" dirty="0">
                <a:latin typeface="Calibri" pitchFamily="34" charset="0"/>
              </a:rPr>
              <a:t>N.B. vulgar spelling of ‘</a:t>
            </a:r>
            <a:r>
              <a:rPr lang="en-US" sz="1700" dirty="0" err="1">
                <a:latin typeface="Calibri" pitchFamily="34" charset="0"/>
              </a:rPr>
              <a:t>serus</a:t>
            </a:r>
            <a:r>
              <a:rPr lang="en-US" sz="1700" dirty="0">
                <a:latin typeface="Calibri" pitchFamily="34" charset="0"/>
              </a:rPr>
              <a:t>’ for </a:t>
            </a:r>
            <a:r>
              <a:rPr lang="en-US" sz="1700" i="1" dirty="0" err="1">
                <a:latin typeface="Calibri" pitchFamily="34" charset="0"/>
              </a:rPr>
              <a:t>servus</a:t>
            </a:r>
            <a:endParaRPr lang="en-US" sz="1700" i="1" dirty="0">
              <a:latin typeface="Calibri" pitchFamily="34" charset="0"/>
            </a:endParaRPr>
          </a:p>
          <a:p>
            <a:endParaRPr lang="en-US" sz="1700" dirty="0">
              <a:latin typeface="Calibri" pitchFamily="34" charset="0"/>
            </a:endParaRPr>
          </a:p>
          <a:p>
            <a:r>
              <a:rPr lang="en-US" sz="1700" dirty="0">
                <a:latin typeface="Calibri" pitchFamily="34" charset="0"/>
              </a:rPr>
              <a:t>‘</a:t>
            </a:r>
            <a:r>
              <a:rPr lang="en-US" sz="1700" dirty="0" err="1">
                <a:latin typeface="Calibri" pitchFamily="34" charset="0"/>
              </a:rPr>
              <a:t>baro</a:t>
            </a:r>
            <a:r>
              <a:rPr lang="en-US" sz="1700" dirty="0">
                <a:latin typeface="Calibri" pitchFamily="34" charset="0"/>
              </a:rPr>
              <a:t>’ must be a Celtic word.</a:t>
            </a:r>
          </a:p>
          <a:p>
            <a:endParaRPr lang="en-US" sz="1700" dirty="0">
              <a:latin typeface="Calibri" pitchFamily="34" charset="0"/>
            </a:endParaRPr>
          </a:p>
          <a:p>
            <a:endParaRPr lang="en-US" sz="1700" dirty="0">
              <a:latin typeface="Calibri" pitchFamily="34" charset="0"/>
            </a:endParaRPr>
          </a:p>
          <a:p>
            <a:endParaRPr lang="en-US" sz="1700" dirty="0">
              <a:latin typeface="Calibri" pitchFamily="34" charset="0"/>
            </a:endParaRPr>
          </a:p>
          <a:p>
            <a:r>
              <a:rPr lang="en-US" sz="1700" dirty="0">
                <a:latin typeface="Calibri" pitchFamily="34" charset="0"/>
              </a:rPr>
              <a:t>N.B. vulgar spelling of ‘</a:t>
            </a:r>
            <a:r>
              <a:rPr lang="en-US" sz="1700" dirty="0" err="1">
                <a:latin typeface="Calibri" pitchFamily="34" charset="0"/>
              </a:rPr>
              <a:t>nessi</a:t>
            </a:r>
            <a:r>
              <a:rPr lang="en-US" sz="1700" dirty="0">
                <a:latin typeface="Calibri" pitchFamily="34" charset="0"/>
              </a:rPr>
              <a:t>’ for </a:t>
            </a:r>
            <a:r>
              <a:rPr lang="en-US" sz="1700" i="1" dirty="0">
                <a:latin typeface="Calibri" pitchFamily="34" charset="0"/>
              </a:rPr>
              <a:t>nisi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5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extBox 7"/>
          <p:cNvSpPr txBox="1">
            <a:spLocks noChangeArrowheads="1"/>
          </p:cNvSpPr>
          <p:nvPr/>
        </p:nvSpPr>
        <p:spPr bwMode="auto">
          <a:xfrm>
            <a:off x="80963" y="862013"/>
            <a:ext cx="633412" cy="368300"/>
          </a:xfrm>
          <a:prstGeom prst="rect">
            <a:avLst/>
          </a:prstGeom>
          <a:noFill/>
          <a:ln w="9525">
            <a:noFill/>
            <a:miter lim="800000"/>
            <a:headEnd/>
            <a:tailEnd/>
          </a:ln>
        </p:spPr>
        <p:txBody>
          <a:bodyPr>
            <a:spAutoFit/>
          </a:bodyPr>
          <a:lstStyle/>
          <a:p>
            <a:r>
              <a:rPr lang="en-US">
                <a:latin typeface="Calibri" pitchFamily="34" charset="0"/>
              </a:rPr>
              <a:t>   </a:t>
            </a:r>
            <a:endParaRPr lang="en-US" sz="3200">
              <a:latin typeface="Calibri" pitchFamily="34" charset="0"/>
            </a:endParaRPr>
          </a:p>
        </p:txBody>
      </p:sp>
      <p:sp>
        <p:nvSpPr>
          <p:cNvPr id="23554" name="TextBox 12"/>
          <p:cNvSpPr txBox="1">
            <a:spLocks noChangeArrowheads="1"/>
          </p:cNvSpPr>
          <p:nvPr/>
        </p:nvSpPr>
        <p:spPr bwMode="auto">
          <a:xfrm>
            <a:off x="80963" y="1879600"/>
            <a:ext cx="633412" cy="368300"/>
          </a:xfrm>
          <a:prstGeom prst="rect">
            <a:avLst/>
          </a:prstGeom>
          <a:noFill/>
          <a:ln w="9525">
            <a:noFill/>
            <a:miter lim="800000"/>
            <a:headEnd/>
            <a:tailEnd/>
          </a:ln>
        </p:spPr>
        <p:txBody>
          <a:bodyPr>
            <a:spAutoFit/>
          </a:bodyPr>
          <a:lstStyle/>
          <a:p>
            <a:r>
              <a:rPr lang="en-US" b="1">
                <a:latin typeface="Calibri" pitchFamily="34" charset="0"/>
              </a:rPr>
              <a:t>C4</a:t>
            </a:r>
            <a:endParaRPr lang="en-US">
              <a:latin typeface="Calibri" pitchFamily="34" charset="0"/>
            </a:endParaRPr>
          </a:p>
        </p:txBody>
      </p:sp>
      <p:pic>
        <p:nvPicPr>
          <p:cNvPr id="23555" name="Picture 19" descr="Bathcurse23.jpe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428625" y="1879600"/>
            <a:ext cx="4810125" cy="2698750"/>
          </a:xfrm>
          <a:prstGeom prst="rect">
            <a:avLst/>
          </a:prstGeom>
          <a:noFill/>
          <a:ln w="9525">
            <a:noFill/>
            <a:miter lim="800000"/>
            <a:headEnd/>
            <a:tailEnd/>
          </a:ln>
        </p:spPr>
      </p:pic>
      <p:sp>
        <p:nvSpPr>
          <p:cNvPr id="23556" name="TextBox 5"/>
          <p:cNvSpPr txBox="1">
            <a:spLocks noChangeArrowheads="1"/>
          </p:cNvSpPr>
          <p:nvPr/>
        </p:nvSpPr>
        <p:spPr bwMode="auto">
          <a:xfrm>
            <a:off x="80963" y="0"/>
            <a:ext cx="9063037" cy="1631950"/>
          </a:xfrm>
          <a:prstGeom prst="rect">
            <a:avLst/>
          </a:prstGeom>
          <a:noFill/>
          <a:ln w="9525">
            <a:noFill/>
            <a:miter lim="800000"/>
            <a:headEnd/>
            <a:tailEnd/>
          </a:ln>
        </p:spPr>
        <p:txBody>
          <a:bodyPr>
            <a:spAutoFit/>
          </a:bodyPr>
          <a:lstStyle/>
          <a:p>
            <a:r>
              <a:rPr lang="en-US" sz="2000" b="1">
                <a:latin typeface="Calibri" pitchFamily="34" charset="0"/>
              </a:rPr>
              <a:t>The table of NRC letter forms on the final slide can help with deciphering this curse.</a:t>
            </a:r>
          </a:p>
          <a:p>
            <a:endParaRPr lang="en-US" sz="2000">
              <a:latin typeface="Calibri" pitchFamily="34" charset="0"/>
            </a:endParaRPr>
          </a:p>
          <a:p>
            <a:r>
              <a:rPr lang="en-US" sz="2000">
                <a:latin typeface="Calibri" pitchFamily="34" charset="0"/>
              </a:rPr>
              <a:t>It is made from an irregular rectangle cut from a thick sheet of tin which has been hammered flat.</a:t>
            </a:r>
          </a:p>
          <a:p>
            <a:r>
              <a:rPr lang="en-US" sz="2000">
                <a:latin typeface="Calibri" pitchFamily="34" charset="0"/>
              </a:rPr>
              <a:t>It is written with a blunt stylus and was produced by a practised scribe.</a:t>
            </a:r>
          </a:p>
        </p:txBody>
      </p:sp>
      <p:sp>
        <p:nvSpPr>
          <p:cNvPr id="23557" name="TextBox 6"/>
          <p:cNvSpPr txBox="1">
            <a:spLocks noChangeArrowheads="1"/>
          </p:cNvSpPr>
          <p:nvPr/>
        </p:nvSpPr>
        <p:spPr bwMode="auto">
          <a:xfrm>
            <a:off x="5100638" y="1879600"/>
            <a:ext cx="4043362" cy="2030413"/>
          </a:xfrm>
          <a:prstGeom prst="rect">
            <a:avLst/>
          </a:prstGeom>
          <a:noFill/>
          <a:ln w="9525">
            <a:noFill/>
            <a:miter lim="800000"/>
            <a:headEnd/>
            <a:tailEnd/>
          </a:ln>
        </p:spPr>
        <p:txBody>
          <a:bodyPr>
            <a:spAutoFit/>
          </a:bodyPr>
          <a:lstStyle/>
          <a:p>
            <a:r>
              <a:rPr lang="en-US" dirty="0">
                <a:latin typeface="Calibri" pitchFamily="34" charset="0"/>
              </a:rPr>
              <a:t>The second line has been written from right to left.  </a:t>
            </a:r>
          </a:p>
          <a:p>
            <a:endParaRPr lang="en-US" dirty="0">
              <a:latin typeface="Calibri" pitchFamily="34" charset="0"/>
            </a:endParaRPr>
          </a:p>
          <a:p>
            <a:r>
              <a:rPr lang="en-US" dirty="0">
                <a:latin typeface="Calibri" pitchFamily="34" charset="0"/>
              </a:rPr>
              <a:t>Perhaps the writer intended it to be written as </a:t>
            </a:r>
            <a:r>
              <a:rPr lang="en-US" i="1" dirty="0">
                <a:latin typeface="Calibri" pitchFamily="34" charset="0"/>
              </a:rPr>
              <a:t>boustrophedon </a:t>
            </a:r>
            <a:r>
              <a:rPr lang="en-US" dirty="0">
                <a:latin typeface="Calibri" pitchFamily="34" charset="0"/>
              </a:rPr>
              <a:t>text (</a:t>
            </a:r>
            <a:r>
              <a:rPr lang="en-US" dirty="0" smtClean="0">
                <a:latin typeface="Calibri" pitchFamily="34" charset="0"/>
              </a:rPr>
              <a:t>where </a:t>
            </a:r>
            <a:r>
              <a:rPr lang="en-US" dirty="0">
                <a:latin typeface="Calibri" pitchFamily="34" charset="0"/>
              </a:rPr>
              <a:t>alternate lines </a:t>
            </a:r>
            <a:r>
              <a:rPr lang="en-US" dirty="0" smtClean="0">
                <a:latin typeface="Calibri" pitchFamily="34" charset="0"/>
              </a:rPr>
              <a:t>are written reversed</a:t>
            </a:r>
            <a:r>
              <a:rPr lang="en-US" dirty="0">
                <a:latin typeface="Calibri" pitchFamily="34" charset="0"/>
              </a:rPr>
              <a:t>) but forgot at the fourth line!</a:t>
            </a:r>
          </a:p>
        </p:txBody>
      </p:sp>
      <p:cxnSp>
        <p:nvCxnSpPr>
          <p:cNvPr id="9" name="Straight Arrow Connector 8"/>
          <p:cNvCxnSpPr/>
          <p:nvPr/>
        </p:nvCxnSpPr>
        <p:spPr>
          <a:xfrm flipV="1">
            <a:off x="4772025" y="2466975"/>
            <a:ext cx="909638" cy="188913"/>
          </a:xfrm>
          <a:prstGeom prst="straightConnector1">
            <a:avLst/>
          </a:prstGeom>
          <a:ln>
            <a:solidFill>
              <a:srgbClr val="C00000"/>
            </a:solidFill>
            <a:headEnd type="arrow"/>
            <a:tailEnd type="arrow"/>
          </a:ln>
        </p:spPr>
        <p:style>
          <a:lnRef idx="2">
            <a:schemeClr val="accent2"/>
          </a:lnRef>
          <a:fillRef idx="0">
            <a:schemeClr val="accent2"/>
          </a:fillRef>
          <a:effectRef idx="1">
            <a:schemeClr val="accent2"/>
          </a:effectRef>
          <a:fontRef idx="minor">
            <a:schemeClr val="tx1"/>
          </a:fontRef>
        </p:style>
      </p:cxnSp>
      <p:cxnSp>
        <p:nvCxnSpPr>
          <p:cNvPr id="14" name="Straight Arrow Connector 13"/>
          <p:cNvCxnSpPr/>
          <p:nvPr/>
        </p:nvCxnSpPr>
        <p:spPr>
          <a:xfrm flipV="1">
            <a:off x="1112838" y="3363913"/>
            <a:ext cx="2035175" cy="1989137"/>
          </a:xfrm>
          <a:prstGeom prst="straightConnector1">
            <a:avLst/>
          </a:prstGeom>
          <a:ln>
            <a:solidFill>
              <a:srgbClr val="C00000"/>
            </a:solidFill>
            <a:headEnd type="arrow"/>
            <a:tailEnd type="arrow"/>
          </a:ln>
        </p:spPr>
        <p:style>
          <a:lnRef idx="2">
            <a:schemeClr val="accent2"/>
          </a:lnRef>
          <a:fillRef idx="0">
            <a:schemeClr val="accent2"/>
          </a:fillRef>
          <a:effectRef idx="1">
            <a:schemeClr val="accent2"/>
          </a:effectRef>
          <a:fontRef idx="minor">
            <a:schemeClr val="tx1"/>
          </a:fontRef>
        </p:style>
      </p:cxnSp>
      <p:sp>
        <p:nvSpPr>
          <p:cNvPr id="23560" name="TextBox 21"/>
          <p:cNvSpPr txBox="1">
            <a:spLocks noChangeArrowheads="1"/>
          </p:cNvSpPr>
          <p:nvPr/>
        </p:nvSpPr>
        <p:spPr bwMode="auto">
          <a:xfrm>
            <a:off x="428625" y="5353050"/>
            <a:ext cx="8493125" cy="646113"/>
          </a:xfrm>
          <a:prstGeom prst="rect">
            <a:avLst/>
          </a:prstGeom>
          <a:noFill/>
          <a:ln w="9525">
            <a:noFill/>
            <a:miter lim="800000"/>
            <a:headEnd/>
            <a:tailEnd/>
          </a:ln>
        </p:spPr>
        <p:txBody>
          <a:bodyPr>
            <a:spAutoFit/>
          </a:bodyPr>
          <a:lstStyle/>
          <a:p>
            <a:r>
              <a:rPr lang="en-US" i="1" dirty="0">
                <a:latin typeface="Calibri" pitchFamily="34" charset="0"/>
              </a:rPr>
              <a:t>Deus </a:t>
            </a:r>
            <a:r>
              <a:rPr lang="en-US" dirty="0">
                <a:latin typeface="Calibri" pitchFamily="34" charset="0"/>
              </a:rPr>
              <a:t>(‘god’) does not seem to apply to </a:t>
            </a:r>
            <a:r>
              <a:rPr lang="en-US" dirty="0" err="1">
                <a:latin typeface="Calibri" pitchFamily="34" charset="0"/>
              </a:rPr>
              <a:t>Sulis</a:t>
            </a:r>
            <a:r>
              <a:rPr lang="en-US" dirty="0">
                <a:latin typeface="Calibri" pitchFamily="34" charset="0"/>
              </a:rPr>
              <a:t> Minerva.  The Roman gods Mars and Mercury appear on some other curses at Bath.</a:t>
            </a:r>
            <a:endParaRPr lang="en-US" i="1" dirty="0">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55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5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7" grpId="0"/>
      <p:bldP spid="23560"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1058</TotalTime>
  <Words>1761</Words>
  <Application>Microsoft Office PowerPoint</Application>
  <PresentationFormat>On-screen Show (4:3)</PresentationFormat>
  <Paragraphs>165</Paragraphs>
  <Slides>12</Slides>
  <Notes>3</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Curse tablets in the Roman Baths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Line Drawings of the inscriptions and some sculptures in the Roman Baths Museum, Bath.</dc:title>
  <dc:creator>Anne</dc:creator>
  <cp:lastModifiedBy>Faith Toynbee</cp:lastModifiedBy>
  <cp:revision>62</cp:revision>
  <dcterms:created xsi:type="dcterms:W3CDTF">2011-10-29T07:33:08Z</dcterms:created>
  <dcterms:modified xsi:type="dcterms:W3CDTF">2014-09-11T13:04:48Z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